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1" r:id="rId2"/>
    <p:sldId id="271" r:id="rId3"/>
    <p:sldId id="269" r:id="rId4"/>
    <p:sldId id="280" r:id="rId5"/>
    <p:sldId id="281" r:id="rId6"/>
    <p:sldId id="267" r:id="rId7"/>
    <p:sldId id="259" r:id="rId8"/>
    <p:sldId id="273" r:id="rId9"/>
    <p:sldId id="285" r:id="rId10"/>
    <p:sldId id="275" r:id="rId11"/>
    <p:sldId id="286" r:id="rId12"/>
    <p:sldId id="283" r:id="rId13"/>
    <p:sldId id="282" r:id="rId14"/>
    <p:sldId id="274" r:id="rId15"/>
    <p:sldId id="277" r:id="rId16"/>
    <p:sldId id="257" r:id="rId17"/>
    <p:sldId id="276" r:id="rId18"/>
    <p:sldId id="287" r:id="rId19"/>
    <p:sldId id="278" r:id="rId20"/>
    <p:sldId id="279" r:id="rId21"/>
    <p:sldId id="270" r:id="rId22"/>
    <p:sldId id="266" r:id="rId23"/>
    <p:sldId id="268" r:id="rId24"/>
  </p:sldIdLst>
  <p:sldSz cx="12192000" cy="6858000"/>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8700" autoAdjust="0"/>
  </p:normalViewPr>
  <p:slideViewPr>
    <p:cSldViewPr snapToGrid="0">
      <p:cViewPr varScale="1">
        <p:scale>
          <a:sx n="87" d="100"/>
          <a:sy n="87" d="100"/>
        </p:scale>
        <p:origin x="1254" y="78"/>
      </p:cViewPr>
      <p:guideLst/>
    </p:cSldViewPr>
  </p:slideViewPr>
  <p:notesTextViewPr>
    <p:cViewPr>
      <p:scale>
        <a:sx n="1" d="1"/>
        <a:sy n="1" d="1"/>
      </p:scale>
      <p:origin x="0" y="0"/>
    </p:cViewPr>
  </p:notesTextViewPr>
  <p:notesViewPr>
    <p:cSldViewPr snapToGrid="0">
      <p:cViewPr varScale="1">
        <p:scale>
          <a:sx n="97" d="100"/>
          <a:sy n="97" d="100"/>
        </p:scale>
        <p:origin x="353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D48CD4D-5EF2-451F-9E3E-C264D2F7B1EA}" type="datetimeFigureOut">
              <a:rPr lang="es-ES" smtClean="0"/>
              <a:t>21/02/2019</a:t>
            </a:fld>
            <a:endParaRPr lang="es-ES"/>
          </a:p>
        </p:txBody>
      </p:sp>
      <p:sp>
        <p:nvSpPr>
          <p:cNvPr id="4" name="Marcador de imagen d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s-ES"/>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0050C44-C782-4F0B-AC38-DFCE7C730432}" type="slidenum">
              <a:rPr lang="es-ES" smtClean="0"/>
              <a:t>‹Nº›</a:t>
            </a:fld>
            <a:endParaRPr lang="es-ES"/>
          </a:p>
        </p:txBody>
      </p:sp>
    </p:spTree>
    <p:extLst>
      <p:ext uri="{BB962C8B-B14F-4D97-AF65-F5344CB8AC3E}">
        <p14:creationId xmlns:p14="http://schemas.microsoft.com/office/powerpoint/2010/main" val="2217715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tve.es/noticias/yuri-gagarin-50-anos-viaje-espaci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apps.sentinel-hub.com/eo-browser/"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s.wikipedia.org/wiki/Programador"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s.wikipedia.org/wiki/COBOL" TargetMode="External"/><Relationship Id="rId4" Type="http://schemas.openxmlformats.org/officeDocument/2006/relationships/hyperlink" Target="https://es.wikipedia.org/wiki/Harvard_Mark_I"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apps.sentinel-hub.com/eo-browse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wikipedia.org/wiki/Estaci%C3%B3n_Espacial_Internacion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a:t>
            </a:fld>
            <a:endParaRPr lang="es-ES"/>
          </a:p>
        </p:txBody>
      </p:sp>
    </p:spTree>
    <p:extLst>
      <p:ext uri="{BB962C8B-B14F-4D97-AF65-F5344CB8AC3E}">
        <p14:creationId xmlns:p14="http://schemas.microsoft.com/office/powerpoint/2010/main" val="15448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300" dirty="0"/>
              <a:t>La Estación Espacial Europea es la tercera estrella más brillante, por detrás de la Luna y Venus</a:t>
            </a:r>
          </a:p>
          <a:p>
            <a:r>
              <a:rPr lang="es-ES" sz="1300" dirty="0"/>
              <a:t>Como puede fabricar un satélite</a:t>
            </a:r>
          </a:p>
          <a:p>
            <a:endParaRPr lang="en-GB" dirty="0" smtClean="0"/>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10</a:t>
            </a:fld>
            <a:endParaRPr lang="es-ES"/>
          </a:p>
        </p:txBody>
      </p:sp>
    </p:spTree>
    <p:extLst>
      <p:ext uri="{BB962C8B-B14F-4D97-AF65-F5344CB8AC3E}">
        <p14:creationId xmlns:p14="http://schemas.microsoft.com/office/powerpoint/2010/main" val="376527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300" dirty="0"/>
              <a:t>La Estación Espacial Europea es la tercera estrella más brillante, por detrás de la Luna y Venus</a:t>
            </a:r>
          </a:p>
          <a:p>
            <a:r>
              <a:rPr lang="es-ES" sz="1300" dirty="0"/>
              <a:t>Como puede fabricar un satélite</a:t>
            </a:r>
          </a:p>
          <a:p>
            <a:endParaRPr lang="en-GB" dirty="0" smtClean="0"/>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11</a:t>
            </a:fld>
            <a:endParaRPr lang="es-ES"/>
          </a:p>
        </p:txBody>
      </p:sp>
    </p:spTree>
    <p:extLst>
      <p:ext uri="{BB962C8B-B14F-4D97-AF65-F5344CB8AC3E}">
        <p14:creationId xmlns:p14="http://schemas.microsoft.com/office/powerpoint/2010/main" val="300131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https://www.agenciasinc.es/Reportajes/Las-mujeres-afroamericanas-que-ayudaron-a-ganar-la-carrera-espacial</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12</a:t>
            </a:fld>
            <a:endParaRPr lang="es-ES"/>
          </a:p>
        </p:txBody>
      </p:sp>
    </p:spTree>
    <p:extLst>
      <p:ext uri="{BB962C8B-B14F-4D97-AF65-F5344CB8AC3E}">
        <p14:creationId xmlns:p14="http://schemas.microsoft.com/office/powerpoint/2010/main" val="102807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https://www.agenciasinc.es/Reportajes/Las-mujeres-afroamericanas-que-ayudaron-a-ganar-la-carrera-espacial</a:t>
            </a:r>
          </a:p>
          <a:p>
            <a:endParaRPr lang="es-ES" dirty="0" smtClean="0"/>
          </a:p>
          <a:p>
            <a:r>
              <a:rPr lang="es-ES" sz="1300" dirty="0"/>
              <a:t>“Un equipo de matemáticas conocidas como las ‘computadoras humanas’ calcularon, con lápices, reglas y sencillas calculadoras, las complicadas ecuaciones que permitieron lanzar los cohetes y a sus astronautas al espacio –explica la escritora en su libro–; y entre ellas figuraba un pequeño y excepcional grupo de mujeres afroamericanas especialmente talentosas que formaron parte de las mentes más brillantes de su generación”.</a:t>
            </a:r>
          </a:p>
          <a:p>
            <a:endParaRPr lang="es-ES" sz="1300" dirty="0"/>
          </a:p>
          <a:p>
            <a:r>
              <a:rPr lang="en-GB" sz="1300" b="1" dirty="0"/>
              <a:t>Katherine Johnson c</a:t>
            </a:r>
            <a:r>
              <a:rPr lang="es-ES" sz="1300" dirty="0" err="1"/>
              <a:t>alculó</a:t>
            </a:r>
            <a:r>
              <a:rPr lang="es-ES" sz="1300" dirty="0"/>
              <a:t> la trayectoria del vuelo espacial de Alan </a:t>
            </a:r>
            <a:r>
              <a:rPr lang="es-ES" sz="1300" dirty="0" err="1"/>
              <a:t>Shepard</a:t>
            </a:r>
            <a:r>
              <a:rPr lang="es-ES" sz="1300" dirty="0"/>
              <a:t>, quien fue el primer astronauta norteamericano en viajar al espacio en 1961, 23 días después de que el ruso </a:t>
            </a:r>
            <a:r>
              <a:rPr lang="es-ES" sz="1300" dirty="0">
                <a:hlinkClick r:id="rId3"/>
              </a:rPr>
              <a:t>Yuri Gagarin</a:t>
            </a:r>
            <a:r>
              <a:rPr lang="es-ES" sz="1300" dirty="0"/>
              <a:t> se convirtiera en el primer ser humano en orbitar la Tierra.</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13</a:t>
            </a:fld>
            <a:endParaRPr lang="es-ES"/>
          </a:p>
        </p:txBody>
      </p:sp>
    </p:spTree>
    <p:extLst>
      <p:ext uri="{BB962C8B-B14F-4D97-AF65-F5344CB8AC3E}">
        <p14:creationId xmlns:p14="http://schemas.microsoft.com/office/powerpoint/2010/main" val="188976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752">
              <a:defRPr/>
            </a:pPr>
            <a:r>
              <a:rPr lang="es-ES" sz="1300" dirty="0"/>
              <a:t>Con los satélites podemos observar continuamente la Tierra, los océanos, el viento, la temperatura, etc.</a:t>
            </a:r>
          </a:p>
          <a:p>
            <a:endParaRPr lang="es-ES" sz="1300" dirty="0">
              <a:hlinkClick r:id="rId3"/>
            </a:endParaRPr>
          </a:p>
          <a:p>
            <a:r>
              <a:rPr lang="es-ES" sz="1300" dirty="0" err="1">
                <a:hlinkClick r:id="rId3"/>
              </a:rPr>
              <a:t>Earth.Null</a:t>
            </a:r>
            <a:r>
              <a:rPr lang="es-ES" sz="1300" dirty="0"/>
              <a:t> </a:t>
            </a:r>
            <a:r>
              <a:rPr lang="es-ES" sz="1300" dirty="0" err="1"/>
              <a:t>is</a:t>
            </a:r>
            <a:r>
              <a:rPr lang="es-ES" sz="1300" dirty="0"/>
              <a:t> a </a:t>
            </a:r>
            <a:r>
              <a:rPr lang="es-ES" sz="1300" dirty="0" err="1"/>
              <a:t>gorgeous</a:t>
            </a:r>
            <a:r>
              <a:rPr lang="es-ES" sz="1300" dirty="0"/>
              <a:t> </a:t>
            </a:r>
            <a:r>
              <a:rPr lang="es-ES" sz="1300" dirty="0" err="1"/>
              <a:t>visualisation</a:t>
            </a:r>
            <a:r>
              <a:rPr lang="es-ES" sz="1300" dirty="0"/>
              <a:t> of global </a:t>
            </a:r>
            <a:r>
              <a:rPr lang="es-ES" sz="1300" dirty="0" err="1"/>
              <a:t>weather</a:t>
            </a:r>
            <a:r>
              <a:rPr lang="es-ES" sz="1300" dirty="0"/>
              <a:t> </a:t>
            </a:r>
            <a:r>
              <a:rPr lang="es-ES" sz="1300" dirty="0" err="1"/>
              <a:t>conditions</a:t>
            </a:r>
            <a:r>
              <a:rPr lang="es-ES" sz="1300" dirty="0"/>
              <a:t>, </a:t>
            </a:r>
            <a:r>
              <a:rPr lang="es-ES" sz="1300" dirty="0" err="1"/>
              <a:t>ocean</a:t>
            </a:r>
            <a:r>
              <a:rPr lang="es-ES" sz="1300" dirty="0"/>
              <a:t> </a:t>
            </a:r>
            <a:r>
              <a:rPr lang="es-ES" sz="1300" dirty="0" err="1"/>
              <a:t>surface</a:t>
            </a:r>
            <a:r>
              <a:rPr lang="es-ES" sz="1300" dirty="0"/>
              <a:t> </a:t>
            </a:r>
            <a:r>
              <a:rPr lang="es-ES" sz="1300" dirty="0" err="1"/>
              <a:t>current</a:t>
            </a:r>
            <a:r>
              <a:rPr lang="es-ES" sz="1300" dirty="0"/>
              <a:t> </a:t>
            </a:r>
            <a:r>
              <a:rPr lang="es-ES" sz="1300" dirty="0" err="1"/>
              <a:t>estimates</a:t>
            </a:r>
            <a:r>
              <a:rPr lang="es-ES" sz="1300" dirty="0"/>
              <a:t>, </a:t>
            </a:r>
            <a:r>
              <a:rPr lang="es-ES" sz="1300" dirty="0" err="1"/>
              <a:t>ocean</a:t>
            </a:r>
            <a:r>
              <a:rPr lang="es-ES" sz="1300" dirty="0"/>
              <a:t> </a:t>
            </a:r>
            <a:r>
              <a:rPr lang="es-ES" sz="1300" dirty="0" err="1"/>
              <a:t>surface</a:t>
            </a:r>
            <a:r>
              <a:rPr lang="es-ES" sz="1300" dirty="0"/>
              <a:t> </a:t>
            </a:r>
            <a:r>
              <a:rPr lang="es-ES" sz="1300" dirty="0" err="1"/>
              <a:t>temperatures</a:t>
            </a:r>
            <a:r>
              <a:rPr lang="es-ES" sz="1300" dirty="0"/>
              <a:t> and </a:t>
            </a:r>
            <a:r>
              <a:rPr lang="es-ES" sz="1300" dirty="0" err="1"/>
              <a:t>other</a:t>
            </a:r>
            <a:r>
              <a:rPr lang="es-ES" sz="1300" dirty="0"/>
              <a:t> </a:t>
            </a:r>
            <a:r>
              <a:rPr lang="es-ES" sz="1300" dirty="0" err="1"/>
              <a:t>information</a:t>
            </a:r>
            <a:r>
              <a:rPr lang="es-ES" sz="1300" dirty="0"/>
              <a:t> </a:t>
            </a:r>
            <a:r>
              <a:rPr lang="es-ES" sz="1300" dirty="0" err="1"/>
              <a:t>about</a:t>
            </a:r>
            <a:r>
              <a:rPr lang="es-ES" sz="1300" dirty="0"/>
              <a:t> </a:t>
            </a:r>
            <a:r>
              <a:rPr lang="es-ES" sz="1300" dirty="0" err="1"/>
              <a:t>our</a:t>
            </a:r>
            <a:r>
              <a:rPr lang="es-ES" sz="1300" dirty="0"/>
              <a:t> </a:t>
            </a:r>
            <a:r>
              <a:rPr lang="es-ES" sz="1300" dirty="0" err="1"/>
              <a:t>planet</a:t>
            </a:r>
            <a:r>
              <a:rPr lang="es-ES" sz="1300" dirty="0"/>
              <a:t>. </a:t>
            </a:r>
            <a:r>
              <a:rPr lang="es-ES" sz="1300" dirty="0" err="1"/>
              <a:t>The</a:t>
            </a:r>
            <a:r>
              <a:rPr lang="es-ES" sz="1300" dirty="0"/>
              <a:t> </a:t>
            </a:r>
            <a:r>
              <a:rPr lang="es-ES" sz="1300" dirty="0" err="1"/>
              <a:t>application</a:t>
            </a:r>
            <a:r>
              <a:rPr lang="es-ES" sz="1300" dirty="0"/>
              <a:t> uses </a:t>
            </a:r>
            <a:r>
              <a:rPr lang="es-ES" sz="1300" dirty="0" err="1"/>
              <a:t>the</a:t>
            </a:r>
            <a:r>
              <a:rPr lang="es-ES" sz="1300" dirty="0"/>
              <a:t> </a:t>
            </a:r>
            <a:r>
              <a:rPr lang="es-ES" sz="1300" dirty="0" err="1"/>
              <a:t>Copernicus</a:t>
            </a:r>
            <a:r>
              <a:rPr lang="es-ES" sz="1300" dirty="0"/>
              <a:t> </a:t>
            </a:r>
            <a:r>
              <a:rPr lang="es-ES" sz="1300" dirty="0" err="1"/>
              <a:t>Atmosphere</a:t>
            </a:r>
            <a:r>
              <a:rPr lang="es-ES" sz="1300" dirty="0"/>
              <a:t> </a:t>
            </a:r>
            <a:r>
              <a:rPr lang="es-ES" sz="1300" dirty="0" err="1"/>
              <a:t>Monitoring</a:t>
            </a:r>
            <a:r>
              <a:rPr lang="es-ES" sz="1300" dirty="0"/>
              <a:t> </a:t>
            </a:r>
            <a:r>
              <a:rPr lang="es-ES" sz="1300" dirty="0" err="1"/>
              <a:t>Service</a:t>
            </a:r>
            <a:r>
              <a:rPr lang="es-ES" sz="1300" dirty="0"/>
              <a:t> (CAMS) data </a:t>
            </a:r>
            <a:r>
              <a:rPr lang="es-ES" sz="1300" dirty="0" err="1"/>
              <a:t>for</a:t>
            </a:r>
            <a:r>
              <a:rPr lang="es-ES" sz="1300" dirty="0"/>
              <a:t> PM1, PM2.5 and PM10 </a:t>
            </a:r>
            <a:r>
              <a:rPr lang="es-ES" sz="1300" dirty="0" err="1"/>
              <a:t>particulate</a:t>
            </a:r>
            <a:r>
              <a:rPr lang="es-ES" sz="1300" dirty="0"/>
              <a:t> </a:t>
            </a:r>
            <a:r>
              <a:rPr lang="es-ES" sz="1300" dirty="0" err="1"/>
              <a:t>matter</a:t>
            </a:r>
            <a:r>
              <a:rPr lang="es-ES" sz="1300" dirty="0"/>
              <a:t> (</a:t>
            </a:r>
            <a:r>
              <a:rPr lang="es-ES" sz="1300" dirty="0" err="1"/>
              <a:t>particle</a:t>
            </a:r>
            <a:r>
              <a:rPr lang="es-ES" sz="1300" dirty="0"/>
              <a:t> </a:t>
            </a:r>
            <a:r>
              <a:rPr lang="es-ES" sz="1300" dirty="0" err="1"/>
              <a:t>pollution</a:t>
            </a:r>
            <a:r>
              <a:rPr lang="es-ES" sz="1300" dirty="0"/>
              <a:t>) </a:t>
            </a:r>
            <a:r>
              <a:rPr lang="es-ES" sz="1300" dirty="0" err="1"/>
              <a:t>information</a:t>
            </a:r>
            <a:r>
              <a:rPr lang="es-ES" sz="1300" dirty="0"/>
              <a:t> </a:t>
            </a:r>
            <a:r>
              <a:rPr lang="es-ES" sz="1300" dirty="0" err="1"/>
              <a:t>visualisation</a:t>
            </a:r>
            <a:r>
              <a:rPr lang="es-ES" sz="1300" dirty="0"/>
              <a:t>. https://earth.nullschool.net/</a:t>
            </a:r>
          </a:p>
          <a:p>
            <a:endParaRPr lang="es-ES" sz="1300" dirty="0"/>
          </a:p>
          <a:p>
            <a:endParaRPr lang="es-ES" sz="1300" dirty="0"/>
          </a:p>
          <a:p>
            <a:r>
              <a:rPr lang="en-US" sz="1300" dirty="0">
                <a:hlinkClick r:id="rId4"/>
              </a:rPr>
              <a:t>EO Browser</a:t>
            </a:r>
            <a:r>
              <a:rPr lang="en-US" sz="1300" dirty="0"/>
              <a:t> makes it possible to easily search and study a vast number of archives and free satellite imagery stored in the cloud, including Sentinel-1, Sentinel-2 and Sentinel-3 data (Sentinel-5 data in the near future).</a:t>
            </a:r>
          </a:p>
          <a:p>
            <a:endParaRPr lang="en-US" sz="1300" dirty="0"/>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14</a:t>
            </a:fld>
            <a:endParaRPr lang="es-ES"/>
          </a:p>
        </p:txBody>
      </p:sp>
    </p:spTree>
    <p:extLst>
      <p:ext uri="{BB962C8B-B14F-4D97-AF65-F5344CB8AC3E}">
        <p14:creationId xmlns:p14="http://schemas.microsoft.com/office/powerpoint/2010/main" val="308207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300" dirty="0"/>
              <a:t>¿Dónde esta esta?</a:t>
            </a:r>
          </a:p>
          <a:p>
            <a:endParaRPr lang="es-ES" sz="1300" dirty="0"/>
          </a:p>
          <a:p>
            <a:r>
              <a:rPr lang="es-ES" sz="1300" dirty="0"/>
              <a:t>Luego ir a la página con “</a:t>
            </a:r>
            <a:r>
              <a:rPr lang="es-ES" sz="1300" dirty="0" err="1"/>
              <a:t>fullscreen</a:t>
            </a:r>
            <a:r>
              <a:rPr lang="es-ES" sz="1300" dirty="0"/>
              <a:t>” de la esa y ver la albufera, el barco, y los campos de arroz.</a:t>
            </a:r>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15</a:t>
            </a:fld>
            <a:endParaRPr lang="es-ES"/>
          </a:p>
        </p:txBody>
      </p:sp>
    </p:spTree>
    <p:extLst>
      <p:ext uri="{BB962C8B-B14F-4D97-AF65-F5344CB8AC3E}">
        <p14:creationId xmlns:p14="http://schemas.microsoft.com/office/powerpoint/2010/main" val="2838345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300" dirty="0"/>
              <a:t>La primera </a:t>
            </a:r>
            <a:r>
              <a:rPr lang="es-ES" sz="1300" dirty="0">
                <a:hlinkClick r:id="rId3" tooltip="Programador"/>
              </a:rPr>
              <a:t>programadora</a:t>
            </a:r>
            <a:r>
              <a:rPr lang="es-ES" sz="1300" dirty="0"/>
              <a:t> que utilizó el </a:t>
            </a:r>
            <a:r>
              <a:rPr lang="es-ES" sz="1300" dirty="0">
                <a:hlinkClick r:id="rId4"/>
              </a:rPr>
              <a:t>Mark I</a:t>
            </a:r>
            <a:r>
              <a:rPr lang="es-ES" sz="1300" dirty="0"/>
              <a:t>, la primera máquina calculadora electromecánica</a:t>
            </a:r>
          </a:p>
          <a:p>
            <a:r>
              <a:rPr lang="es-ES" sz="1300" dirty="0"/>
              <a:t>También creó un lenguaje de programación llamado </a:t>
            </a:r>
            <a:r>
              <a:rPr lang="es-ES" sz="1300" dirty="0">
                <a:hlinkClick r:id="rId5" tooltip="COBOL"/>
              </a:rPr>
              <a:t>COBOL</a:t>
            </a:r>
            <a:r>
              <a:rPr lang="es-ES" sz="1300" dirty="0"/>
              <a:t>, que hoy </a:t>
            </a:r>
            <a:r>
              <a:rPr lang="es-ES" sz="1300" dirty="0" err="1"/>
              <a:t>dia</a:t>
            </a:r>
            <a:r>
              <a:rPr lang="es-ES" sz="1300" dirty="0"/>
              <a:t> se utiliza todavía en la banca</a:t>
            </a:r>
            <a:endParaRPr lang="en-GB"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16</a:t>
            </a:fld>
            <a:endParaRPr lang="es-ES"/>
          </a:p>
        </p:txBody>
      </p:sp>
    </p:spTree>
    <p:extLst>
      <p:ext uri="{BB962C8B-B14F-4D97-AF65-F5344CB8AC3E}">
        <p14:creationId xmlns:p14="http://schemas.microsoft.com/office/powerpoint/2010/main" val="135455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752">
              <a:defRPr/>
            </a:pPr>
            <a:r>
              <a:rPr lang="es-ES" sz="1300" dirty="0"/>
              <a:t>Con los satélites podemos ver más </a:t>
            </a:r>
            <a:r>
              <a:rPr lang="es-ES" sz="1300" dirty="0" err="1"/>
              <a:t>alla</a:t>
            </a:r>
            <a:r>
              <a:rPr lang="es-ES" sz="1300" dirty="0"/>
              <a:t> de la luz visible</a:t>
            </a:r>
          </a:p>
          <a:p>
            <a:pPr defTabSz="990752">
              <a:defRPr/>
            </a:pPr>
            <a:endParaRPr lang="es-ES" sz="1300" dirty="0"/>
          </a:p>
          <a:p>
            <a:pPr defTabSz="990752">
              <a:defRPr/>
            </a:pPr>
            <a:r>
              <a:rPr lang="es-ES" sz="1300" dirty="0"/>
              <a:t>¿Por qué el cielo es azul?</a:t>
            </a:r>
          </a:p>
          <a:p>
            <a:r>
              <a:rPr lang="es-ES" sz="1300" dirty="0"/>
              <a:t>El color azul del cielo se debe a la dispersión </a:t>
            </a:r>
            <a:r>
              <a:rPr lang="es-ES" sz="1300" dirty="0" err="1"/>
              <a:t>Rayleigh</a:t>
            </a:r>
            <a:r>
              <a:rPr lang="es-ES" sz="1300" dirty="0"/>
              <a:t>. Cuando la luz del Sol atraviesa la atmósfera para llegar hasta nosotros, la mayor parte de la luz roja, anaranjada y amarilla (longitudes de onda largas) pasa sin ser casi afectada. Sin embargo, buena parte de la luz de longitudes de onda más cortas es dispersada por las moléculas gaseosas del aire. A cualquier parte del cielo que miremos, estaremos viendo algo de esa luz dispersada, que es azul, y por eso el cielo es de ese color. En cambio, la luz que nos llega directamente del Sol perdió parte de su color azul, por eso el Sol se ve amarillento.</a:t>
            </a:r>
          </a:p>
          <a:p>
            <a:endParaRPr lang="es-ES" sz="1300" dirty="0"/>
          </a:p>
          <a:p>
            <a:r>
              <a:rPr lang="es-ES" sz="1300" dirty="0"/>
              <a:t>A medida que el Sol está más cerca del horizonte, la luz debe atravesar una porción de atmósfera cada vez mayor para llegar a nosotros (recordemos que la atmósfera es muy delgada comparada con el radio terrestre). El color del Sol va cambiando primero a anaranjado, luego a rojo. </a:t>
            </a:r>
            <a:r>
              <a:rPr lang="es-ES" sz="1300"/>
              <a:t>Esto se debe a que se van dispersando cada vez más las longitudes de onda cortas (azul, verde), y sólo nos llega la luz más roja.</a:t>
            </a:r>
            <a:endParaRPr lang="es-ES" sz="1300" dirty="0"/>
          </a:p>
          <a:p>
            <a:r>
              <a:rPr lang="es-ES" dirty="0" smtClean="0"/>
              <a:t/>
            </a:r>
            <a:br>
              <a:rPr lang="es-ES" dirty="0" smtClean="0"/>
            </a:br>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17</a:t>
            </a:fld>
            <a:endParaRPr lang="es-ES"/>
          </a:p>
        </p:txBody>
      </p:sp>
    </p:spTree>
    <p:extLst>
      <p:ext uri="{BB962C8B-B14F-4D97-AF65-F5344CB8AC3E}">
        <p14:creationId xmlns:p14="http://schemas.microsoft.com/office/powerpoint/2010/main" val="305242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752">
              <a:defRPr/>
            </a:pPr>
            <a:r>
              <a:rPr lang="es-ES" sz="1300" dirty="0"/>
              <a:t>Con los satélites podemos calcular otras cosas</a:t>
            </a:r>
          </a:p>
          <a:p>
            <a:pPr defTabSz="990752">
              <a:defRPr/>
            </a:pPr>
            <a:endParaRPr lang="es-ES" sz="1300" dirty="0">
              <a:hlinkClick r:id="rId3"/>
            </a:endParaRPr>
          </a:p>
          <a:p>
            <a:r>
              <a:rPr lang="en-US" sz="1300" dirty="0">
                <a:hlinkClick r:id="rId4"/>
              </a:rPr>
              <a:t>EO Browser</a:t>
            </a:r>
            <a:r>
              <a:rPr lang="en-US" sz="1300" dirty="0"/>
              <a:t> makes it possible to easily search and study a vast number of archives and free satellite imagery stored in the cloud, including Sentinel-1, Sentinel-2 and Sentinel-3 data (Sentinel-5 data in the near future).</a:t>
            </a:r>
          </a:p>
          <a:p>
            <a:endParaRPr lang="en-US" sz="1300" dirty="0"/>
          </a:p>
          <a:p>
            <a:r>
              <a:rPr lang="es-ES" sz="1300" dirty="0"/>
              <a:t>https://apps.sentinel-hub.com/eo-browser/?lat=39.88860&amp;lng=-0.08999&amp;zoom=15</a:t>
            </a:r>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18</a:t>
            </a:fld>
            <a:endParaRPr lang="es-ES"/>
          </a:p>
        </p:txBody>
      </p:sp>
    </p:spTree>
    <p:extLst>
      <p:ext uri="{BB962C8B-B14F-4D97-AF65-F5344CB8AC3E}">
        <p14:creationId xmlns:p14="http://schemas.microsoft.com/office/powerpoint/2010/main" val="3952240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300" dirty="0"/>
          </a:p>
          <a:p>
            <a:r>
              <a:rPr lang="es-ES" sz="1300" dirty="0"/>
              <a:t>¿Qué se ve? Volcanes en las Filipinas</a:t>
            </a:r>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19</a:t>
            </a:fld>
            <a:endParaRPr lang="es-ES"/>
          </a:p>
        </p:txBody>
      </p:sp>
    </p:spTree>
    <p:extLst>
      <p:ext uri="{BB962C8B-B14F-4D97-AF65-F5344CB8AC3E}">
        <p14:creationId xmlns:p14="http://schemas.microsoft.com/office/powerpoint/2010/main" val="140966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Metadatos.</a:t>
            </a:r>
            <a:r>
              <a:rPr lang="es-ES" baseline="0" dirty="0" smtClean="0"/>
              <a:t> No se muestra</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2</a:t>
            </a:fld>
            <a:endParaRPr lang="es-ES"/>
          </a:p>
        </p:txBody>
      </p:sp>
    </p:spTree>
    <p:extLst>
      <p:ext uri="{BB962C8B-B14F-4D97-AF65-F5344CB8AC3E}">
        <p14:creationId xmlns:p14="http://schemas.microsoft.com/office/powerpoint/2010/main" val="336624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300" dirty="0"/>
          </a:p>
          <a:p>
            <a:r>
              <a:rPr lang="es-ES" sz="1300" dirty="0"/>
              <a:t>¿Qué se ve? Las montañas nevadas, y los valles del Himalaya</a:t>
            </a:r>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20</a:t>
            </a:fld>
            <a:endParaRPr lang="es-ES"/>
          </a:p>
        </p:txBody>
      </p:sp>
    </p:spTree>
    <p:extLst>
      <p:ext uri="{BB962C8B-B14F-4D97-AF65-F5344CB8AC3E}">
        <p14:creationId xmlns:p14="http://schemas.microsoft.com/office/powerpoint/2010/main" val="1802673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Aspire To Inspire: Women in STEM,</a:t>
            </a:r>
            <a:r>
              <a:rPr lang="en-US" sz="1200" b="0" i="0" kern="1200" baseline="0" dirty="0" smtClean="0">
                <a:solidFill>
                  <a:schemeClr val="tx1"/>
                </a:solidFill>
                <a:effectLst/>
                <a:latin typeface="+mn-lt"/>
                <a:ea typeface="+mn-ea"/>
                <a:cs typeface="+mn-cs"/>
              </a:rPr>
              <a:t> </a:t>
            </a:r>
            <a:r>
              <a:rPr lang="es-ES" dirty="0" smtClean="0"/>
              <a:t>https://www.youtube.com/watch?v=yuyEWbWRu5M</a:t>
            </a:r>
          </a:p>
          <a:p>
            <a:endParaRPr lang="es-ES" dirty="0" smtClean="0"/>
          </a:p>
          <a:p>
            <a:r>
              <a:rPr lang="es-ES" dirty="0" smtClean="0"/>
              <a:t>Este video esta genial, lo que no sé es si subtitulándolo en castellano automático que hace </a:t>
            </a:r>
            <a:r>
              <a:rPr lang="es-ES" dirty="0" err="1" smtClean="0"/>
              <a:t>youtube</a:t>
            </a:r>
            <a:r>
              <a:rPr lang="es-ES" dirty="0" smtClean="0"/>
              <a:t>, les dará tiempo a leerlo</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21</a:t>
            </a:fld>
            <a:endParaRPr lang="es-ES"/>
          </a:p>
        </p:txBody>
      </p:sp>
    </p:spTree>
    <p:extLst>
      <p:ext uri="{BB962C8B-B14F-4D97-AF65-F5344CB8AC3E}">
        <p14:creationId xmlns:p14="http://schemas.microsoft.com/office/powerpoint/2010/main" val="1032279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Un sueño impacto/ </a:t>
            </a:r>
            <a:r>
              <a:rPr lang="es-ES" sz="1200" b="0" i="0" kern="1200" dirty="0" err="1" smtClean="0">
                <a:solidFill>
                  <a:schemeClr val="tx1"/>
                </a:solidFill>
                <a:effectLst/>
                <a:latin typeface="+mn-lt"/>
                <a:ea typeface="+mn-ea"/>
                <a:cs typeface="+mn-cs"/>
              </a:rPr>
              <a:t>Alyssa</a:t>
            </a:r>
            <a:r>
              <a:rPr lang="es-ES" sz="1200" b="0" i="0" kern="120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Carson </a:t>
            </a:r>
            <a:r>
              <a:rPr lang="es-ES" sz="1200" b="0" i="0" kern="1200" dirty="0" smtClean="0">
                <a:solidFill>
                  <a:schemeClr val="tx1"/>
                </a:solidFill>
                <a:effectLst/>
                <a:latin typeface="+mn-lt"/>
                <a:ea typeface="+mn-ea"/>
                <a:cs typeface="+mn-cs"/>
              </a:rPr>
              <a:t>Astronauta</a:t>
            </a:r>
            <a:r>
              <a:rPr lang="es-ES" dirty="0" smtClean="0"/>
              <a:t>, https://www.youtube.com/watch?v=nYyVJD6JVnA</a:t>
            </a:r>
          </a:p>
          <a:p>
            <a:endParaRPr lang="es-ES" dirty="0" smtClean="0"/>
          </a:p>
          <a:p>
            <a:r>
              <a:rPr lang="es-ES" dirty="0" smtClean="0"/>
              <a:t>Las</a:t>
            </a:r>
            <a:r>
              <a:rPr lang="es-ES" baseline="0" dirty="0" smtClean="0"/>
              <a:t> niñas sienten la misma fascinación por la ciencia que los niños. Solo tenemos que asegurarnos de no ponerles piedras en el camino</a:t>
            </a:r>
          </a:p>
          <a:p>
            <a:endParaRPr lang="es-ES" baseline="0" dirty="0" smtClean="0"/>
          </a:p>
          <a:p>
            <a:r>
              <a:rPr lang="es-ES" baseline="0" dirty="0" smtClean="0"/>
              <a:t>Yo este lo pondría sin audio, y tú contando quién es </a:t>
            </a:r>
            <a:r>
              <a:rPr lang="es-ES" baseline="0" dirty="0" err="1" smtClean="0"/>
              <a:t>Alissa</a:t>
            </a:r>
            <a:r>
              <a:rPr lang="es-ES" baseline="0" smtClean="0"/>
              <a:t> </a:t>
            </a:r>
            <a:r>
              <a:rPr lang="es-ES" baseline="0" smtClean="0"/>
              <a:t>Carson </a:t>
            </a:r>
            <a:r>
              <a:rPr lang="es-ES" baseline="0" dirty="0" smtClean="0"/>
              <a:t>hasta que aparece el texto</a:t>
            </a:r>
          </a:p>
          <a:p>
            <a:endParaRPr lang="es-ES" baseline="0" dirty="0" smtClean="0"/>
          </a:p>
          <a:p>
            <a:r>
              <a:rPr lang="es-ES" baseline="0" dirty="0" smtClean="0"/>
              <a:t>Niña americana que desde los 3 años quería ser astronauta, hoy tiene 17 años y es la primera persona en el mundo que se está preparando para ir a Marte. Quizá la hayáis visto en la televisión.</a:t>
            </a:r>
          </a:p>
          <a:p>
            <a:endParaRPr lang="es-ES" baseline="0" dirty="0" smtClean="0"/>
          </a:p>
          <a:p>
            <a:r>
              <a:rPr lang="es-ES" baseline="0" dirty="0" smtClean="0"/>
              <a:t>Con la ayuda de sus padres y su empeño, desde pequeña empezó a participar en programas de entrenamiento en la NASA para prepararse para el día en que pueda ir a Marte.</a:t>
            </a:r>
            <a:endParaRPr lang="es-ES" dirty="0"/>
          </a:p>
        </p:txBody>
      </p:sp>
      <p:sp>
        <p:nvSpPr>
          <p:cNvPr id="4" name="3 Marcador de número de diapositiva"/>
          <p:cNvSpPr>
            <a:spLocks noGrp="1"/>
          </p:cNvSpPr>
          <p:nvPr>
            <p:ph type="sldNum" sz="quarter" idx="10"/>
          </p:nvPr>
        </p:nvSpPr>
        <p:spPr/>
        <p:txBody>
          <a:bodyPr/>
          <a:lstStyle/>
          <a:p>
            <a:fld id="{9AEE8CDE-8A47-4ADD-95B3-A538C1009495}" type="slidenum">
              <a:rPr lang="es-ES" smtClean="0"/>
              <a:t>22</a:t>
            </a:fld>
            <a:endParaRPr lang="es-ES"/>
          </a:p>
        </p:txBody>
      </p:sp>
    </p:spTree>
    <p:extLst>
      <p:ext uri="{BB962C8B-B14F-4D97-AF65-F5344CB8AC3E}">
        <p14:creationId xmlns:p14="http://schemas.microsoft.com/office/powerpoint/2010/main" val="42060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10"/>
          </p:nvPr>
        </p:nvSpPr>
        <p:spPr/>
        <p:txBody>
          <a:bodyPr/>
          <a:lstStyle/>
          <a:p>
            <a:fld id="{50050C44-C782-4F0B-AC38-DFCE7C730432}" type="slidenum">
              <a:rPr lang="es-ES" smtClean="0"/>
              <a:t>23</a:t>
            </a:fld>
            <a:endParaRPr lang="es-ES"/>
          </a:p>
        </p:txBody>
      </p:sp>
    </p:spTree>
    <p:extLst>
      <p:ext uri="{BB962C8B-B14F-4D97-AF65-F5344CB8AC3E}">
        <p14:creationId xmlns:p14="http://schemas.microsoft.com/office/powerpoint/2010/main" val="283918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es esto? </a:t>
            </a:r>
          </a:p>
          <a:p>
            <a:r>
              <a:rPr lang="es-ES" dirty="0" smtClean="0"/>
              <a:t>¿quién creéis que hay bajo el traje de Astronauta?</a:t>
            </a:r>
          </a:p>
          <a:p>
            <a:endParaRPr lang="es-ES" dirty="0"/>
          </a:p>
          <a:p>
            <a:r>
              <a:rPr lang="es-ES" dirty="0" smtClean="0"/>
              <a:t>Sunita Williams, que en 2012 dirigió una expedición Internacional al espacio y estuvo 195 días orbitando alrededor de la Tierra</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3</a:t>
            </a:fld>
            <a:endParaRPr lang="es-ES"/>
          </a:p>
        </p:txBody>
      </p:sp>
    </p:spTree>
    <p:extLst>
      <p:ext uri="{BB962C8B-B14F-4D97-AF65-F5344CB8AC3E}">
        <p14:creationId xmlns:p14="http://schemas.microsoft.com/office/powerpoint/2010/main" val="251696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es esto? </a:t>
            </a:r>
          </a:p>
          <a:p>
            <a:r>
              <a:rPr lang="es-ES" dirty="0" smtClean="0"/>
              <a:t>¿quién creéis que hay bajo el traje de Astronauta?</a:t>
            </a:r>
          </a:p>
          <a:p>
            <a:endParaRPr lang="es-ES" dirty="0"/>
          </a:p>
          <a:p>
            <a:r>
              <a:rPr lang="es-ES" dirty="0" smtClean="0"/>
              <a:t>Sunita Williams, que en 2012 dirigió una expedición Internacional al espacio y estuvo 195 días orbitando alrededor de la Tierra</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4</a:t>
            </a:fld>
            <a:endParaRPr lang="es-ES"/>
          </a:p>
        </p:txBody>
      </p:sp>
    </p:spTree>
    <p:extLst>
      <p:ext uri="{BB962C8B-B14F-4D97-AF65-F5344CB8AC3E}">
        <p14:creationId xmlns:p14="http://schemas.microsoft.com/office/powerpoint/2010/main" val="535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es esto? </a:t>
            </a:r>
          </a:p>
          <a:p>
            <a:r>
              <a:rPr lang="es-ES" dirty="0" smtClean="0"/>
              <a:t>¿quién creéis que hay bajo el traje de Astronauta?</a:t>
            </a:r>
          </a:p>
          <a:p>
            <a:endParaRPr lang="es-ES" dirty="0"/>
          </a:p>
          <a:p>
            <a:r>
              <a:rPr lang="es-ES" dirty="0" smtClean="0"/>
              <a:t>Sunita Williams, que en 2012 dirigió una expedición Internacional al espacio y estuvo 195 días orbitando alrededor de la Tierra</a:t>
            </a:r>
          </a:p>
          <a:p>
            <a:endParaRPr lang="es-ES" dirty="0" smtClean="0"/>
          </a:p>
          <a:p>
            <a:r>
              <a:rPr lang="es-ES" sz="1300" dirty="0" err="1"/>
              <a:t>Samantha</a:t>
            </a:r>
            <a:r>
              <a:rPr lang="es-ES" sz="1300" dirty="0"/>
              <a:t> </a:t>
            </a:r>
            <a:r>
              <a:rPr lang="es-ES" sz="1300" dirty="0" err="1"/>
              <a:t>Cristiforetti</a:t>
            </a:r>
            <a:r>
              <a:rPr lang="es-ES" sz="1300" dirty="0"/>
              <a:t> la superó con una estancia de 200 días en la </a:t>
            </a:r>
            <a:r>
              <a:rPr lang="es-ES" sz="1300" dirty="0">
                <a:hlinkClick r:id="rId3" tooltip="Estación Espacial Internacional"/>
              </a:rPr>
              <a:t>Estación Espacial Internacional</a:t>
            </a:r>
            <a:r>
              <a:rPr lang="es-ES" sz="1300" dirty="0"/>
              <a:t> en 2015</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5</a:t>
            </a:fld>
            <a:endParaRPr lang="es-ES"/>
          </a:p>
        </p:txBody>
      </p:sp>
    </p:spTree>
    <p:extLst>
      <p:ext uri="{BB962C8B-B14F-4D97-AF65-F5344CB8AC3E}">
        <p14:creationId xmlns:p14="http://schemas.microsoft.com/office/powerpoint/2010/main" val="259560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Pero, para llegar al espacio, lanzar un cohete o construir un satélite, hay un gran trabajo detrás con gente muy diferente trabajando. Normalmente, pensamos en los astronautas, pero</a:t>
            </a:r>
            <a:r>
              <a:rPr lang="es-ES" baseline="0" dirty="0" smtClean="0"/>
              <a:t> hay personas expertas en matemáticas, informática….</a:t>
            </a:r>
          </a:p>
          <a:p>
            <a:endParaRPr lang="es-ES" baseline="0" dirty="0" smtClean="0"/>
          </a:p>
          <a:p>
            <a:r>
              <a:rPr lang="es-ES" baseline="0" dirty="0" smtClean="0"/>
              <a:t>Hoy vamos a hacer un recorrido por diferentes personas que contribuyeron…</a:t>
            </a:r>
            <a:endParaRPr lang="es-ES"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6</a:t>
            </a:fld>
            <a:endParaRPr lang="es-ES"/>
          </a:p>
        </p:txBody>
      </p:sp>
    </p:spTree>
    <p:extLst>
      <p:ext uri="{BB962C8B-B14F-4D97-AF65-F5344CB8AC3E}">
        <p14:creationId xmlns:p14="http://schemas.microsoft.com/office/powerpoint/2010/main" val="47883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Yuri Gagarin</a:t>
            </a:r>
            <a:r>
              <a:rPr lang="es-ES" baseline="0" dirty="0" smtClean="0"/>
              <a:t> fue el primer astronauta en 1961</a:t>
            </a:r>
          </a:p>
          <a:p>
            <a:endParaRPr lang="es-ES" baseline="0" dirty="0" smtClean="0"/>
          </a:p>
          <a:p>
            <a:r>
              <a:rPr lang="es-ES" baseline="0" dirty="0" smtClean="0"/>
              <a:t>Valentina </a:t>
            </a:r>
            <a:r>
              <a:rPr lang="es-ES" baseline="0" dirty="0" err="1" smtClean="0"/>
              <a:t>Tereshjova</a:t>
            </a:r>
            <a:r>
              <a:rPr lang="es-ES" baseline="0" dirty="0" smtClean="0"/>
              <a:t> fie al primera </a:t>
            </a:r>
            <a:r>
              <a:rPr lang="es-ES" baseline="0" dirty="0" err="1" smtClean="0"/>
              <a:t>atronauta</a:t>
            </a:r>
            <a:r>
              <a:rPr lang="es-ES" baseline="0" dirty="0" smtClean="0"/>
              <a:t> mujer </a:t>
            </a:r>
            <a:r>
              <a:rPr lang="es-ES" sz="1300" dirty="0"/>
              <a:t>en 1963</a:t>
            </a:r>
          </a:p>
          <a:p>
            <a:endParaRPr lang="es-ES" sz="1300" dirty="0"/>
          </a:p>
          <a:p>
            <a:r>
              <a:rPr lang="es-ES" sz="1300" dirty="0"/>
              <a:t>Neil Armstrong, el primer astronauta y el primer ser humano en la historia en pisar la Luna el 21 de julio de 1969</a:t>
            </a:r>
          </a:p>
        </p:txBody>
      </p:sp>
      <p:sp>
        <p:nvSpPr>
          <p:cNvPr id="4" name="Marcador de número de diapositiva 3"/>
          <p:cNvSpPr>
            <a:spLocks noGrp="1"/>
          </p:cNvSpPr>
          <p:nvPr>
            <p:ph type="sldNum" sz="quarter" idx="10"/>
          </p:nvPr>
        </p:nvSpPr>
        <p:spPr/>
        <p:txBody>
          <a:bodyPr/>
          <a:lstStyle/>
          <a:p>
            <a:fld id="{50050C44-C782-4F0B-AC38-DFCE7C730432}" type="slidenum">
              <a:rPr lang="es-ES" smtClean="0"/>
              <a:t>7</a:t>
            </a:fld>
            <a:endParaRPr lang="es-ES"/>
          </a:p>
        </p:txBody>
      </p:sp>
    </p:spTree>
    <p:extLst>
      <p:ext uri="{BB962C8B-B14F-4D97-AF65-F5344CB8AC3E}">
        <p14:creationId xmlns:p14="http://schemas.microsoft.com/office/powerpoint/2010/main" val="313884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752"/>
            <a:r>
              <a:rPr lang="es-ES" dirty="0" smtClean="0"/>
              <a:t>https://www.youtube.com/watch?v=lUaxDI9CSB0&amp;t=0m05s (</a:t>
            </a:r>
            <a:r>
              <a:rPr lang="es-ES" baseline="0" dirty="0" smtClean="0"/>
              <a:t>Hasta el minuto 4 o 5)</a:t>
            </a:r>
          </a:p>
          <a:p>
            <a:endParaRPr lang="es-ES" dirty="0" smtClean="0"/>
          </a:p>
          <a:p>
            <a:r>
              <a:rPr lang="es-ES" dirty="0" smtClean="0"/>
              <a:t>Dejar hasta</a:t>
            </a:r>
            <a:r>
              <a:rPr lang="es-ES" baseline="0" dirty="0" smtClean="0"/>
              <a:t> 1m40s</a:t>
            </a:r>
            <a:endParaRPr lang="es-ES" dirty="0" smtClean="0"/>
          </a:p>
          <a:p>
            <a:r>
              <a:rPr lang="es-ES" baseline="0" dirty="0" smtClean="0"/>
              <a:t>- 3000 satélites, 1000 aun en operación</a:t>
            </a:r>
          </a:p>
          <a:p>
            <a:r>
              <a:rPr lang="es-ES" baseline="0" dirty="0" smtClean="0"/>
              <a:t>- Orbitas: geoestacionarios y de baja orbita</a:t>
            </a:r>
          </a:p>
          <a:p>
            <a:r>
              <a:rPr lang="es-ES" baseline="0" dirty="0" smtClean="0"/>
              <a:t>- Pause: Combinar video con mi explicación</a:t>
            </a:r>
          </a:p>
          <a:p>
            <a:r>
              <a:rPr lang="es-ES" baseline="0" dirty="0" smtClean="0"/>
              <a:t>    + Mostrar mi propio satélite y la Tierra. </a:t>
            </a:r>
          </a:p>
          <a:p>
            <a:r>
              <a:rPr lang="es-ES" baseline="0" dirty="0" smtClean="0"/>
              <a:t>    + Mostrar como funcionan los satélites de comunicaciones y los de monitorización de la Tierra</a:t>
            </a:r>
          </a:p>
          <a:p>
            <a:pPr marL="185766" indent="-185766">
              <a:buFontTx/>
              <a:buChar char="-"/>
            </a:pPr>
            <a:endParaRPr lang="es-ES" baseline="0" dirty="0" smtClean="0"/>
          </a:p>
          <a:p>
            <a:r>
              <a:rPr lang="es-ES" baseline="0" dirty="0" smtClean="0"/>
              <a:t>Vistos </a:t>
            </a:r>
            <a:r>
              <a:rPr lang="es-ES" sz="1300" dirty="0"/>
              <a:t>desde la Tierra, los satélites que giran en esta órbita parecen estar inmóviles en el cielo, por lo que se les llama </a:t>
            </a:r>
            <a:r>
              <a:rPr lang="es-ES" sz="1300" b="1" dirty="0"/>
              <a:t>satélites geoestacionarios</a:t>
            </a:r>
            <a:r>
              <a:rPr lang="es-ES" sz="1300" dirty="0"/>
              <a:t>. Esto tiene dos ventajas importantes para las comunicaciones: permite el uso de antenas fijas, pues su orientación no cambia y asegura el contacto permanente con el satélite.</a:t>
            </a:r>
            <a:endParaRPr lang="es-ES" baseline="0" dirty="0" smtClean="0"/>
          </a:p>
          <a:p>
            <a:endParaRPr lang="es-ES" baseline="0" dirty="0" smtClean="0"/>
          </a:p>
          <a:p>
            <a:r>
              <a:rPr lang="es-ES" baseline="0" dirty="0" smtClean="0"/>
              <a:t>Saltar a 2m25, hasta 4m30</a:t>
            </a:r>
          </a:p>
          <a:p>
            <a:pPr marL="185766" indent="-185766">
              <a:buFontTx/>
              <a:buChar char="-"/>
            </a:pPr>
            <a:r>
              <a:rPr lang="es-ES" baseline="0" dirty="0" smtClean="0"/>
              <a:t>Usos de los satélites</a:t>
            </a:r>
          </a:p>
          <a:p>
            <a:pPr marL="185766" indent="-185766">
              <a:buFontTx/>
              <a:buChar char="-"/>
            </a:pPr>
            <a:r>
              <a:rPr lang="es-ES" baseline="0" dirty="0" smtClean="0"/>
              <a:t>Instrumentos</a:t>
            </a:r>
          </a:p>
          <a:p>
            <a:pPr marL="185766" indent="-185766">
              <a:buFontTx/>
              <a:buChar char="-"/>
            </a:pPr>
            <a:r>
              <a:rPr lang="es-ES" baseline="0" dirty="0" smtClean="0"/>
              <a:t>Mantener orbita</a:t>
            </a:r>
          </a:p>
          <a:p>
            <a:pPr marL="185766" indent="-185766">
              <a:buFontTx/>
              <a:buChar char="-"/>
            </a:pPr>
            <a:r>
              <a:rPr lang="es-ES" baseline="0" dirty="0" smtClean="0"/>
              <a:t>Aplicaciones</a:t>
            </a:r>
          </a:p>
          <a:p>
            <a:endParaRPr lang="es-ES" baseline="0" dirty="0" smtClean="0"/>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8</a:t>
            </a:fld>
            <a:endParaRPr lang="es-ES"/>
          </a:p>
        </p:txBody>
      </p:sp>
    </p:spTree>
    <p:extLst>
      <p:ext uri="{BB962C8B-B14F-4D97-AF65-F5344CB8AC3E}">
        <p14:creationId xmlns:p14="http://schemas.microsoft.com/office/powerpoint/2010/main" val="281225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Stuff</a:t>
            </a:r>
            <a:r>
              <a:rPr lang="es-ES" dirty="0" smtClean="0"/>
              <a:t> in </a:t>
            </a:r>
            <a:r>
              <a:rPr lang="es-ES" dirty="0" err="1" smtClean="0"/>
              <a:t>Space</a:t>
            </a:r>
            <a:r>
              <a:rPr lang="es-ES" dirty="0" smtClean="0"/>
              <a:t> (http://stuffin.space), para mostrar todos</a:t>
            </a:r>
            <a:r>
              <a:rPr lang="es-ES" baseline="0" dirty="0" smtClean="0"/>
              <a:t> los objetos que hay en el espacio.</a:t>
            </a:r>
          </a:p>
          <a:p>
            <a:endParaRPr lang="es-ES" baseline="0" dirty="0" smtClean="0"/>
          </a:p>
          <a:p>
            <a:endParaRPr lang="es-ES" baseline="0" dirty="0" smtClean="0"/>
          </a:p>
          <a:p>
            <a:r>
              <a:rPr lang="es-ES" baseline="0" dirty="0" smtClean="0"/>
              <a:t>Ciencia: </a:t>
            </a:r>
            <a:r>
              <a:rPr lang="es-ES" baseline="0" dirty="0" err="1" smtClean="0"/>
              <a:t>Sentinel</a:t>
            </a:r>
            <a:r>
              <a:rPr lang="es-ES" baseline="0" dirty="0" smtClean="0"/>
              <a:t>, </a:t>
            </a:r>
            <a:r>
              <a:rPr lang="es-ES" baseline="0" dirty="0" err="1" smtClean="0"/>
              <a:t>meteosat</a:t>
            </a:r>
            <a:r>
              <a:rPr lang="es-ES" baseline="0" dirty="0" smtClean="0"/>
              <a:t>, GOCE (océanos), </a:t>
            </a:r>
            <a:r>
              <a:rPr lang="es-ES" baseline="0" dirty="0" err="1" smtClean="0"/>
              <a:t>IceCaps</a:t>
            </a:r>
            <a:endParaRPr lang="es-ES" baseline="0" dirty="0" smtClean="0"/>
          </a:p>
          <a:p>
            <a:r>
              <a:rPr lang="es-ES" baseline="0" dirty="0" smtClean="0"/>
              <a:t>Navegación: Mostrar el grupo de GPS en la aplicación, y el grupo de </a:t>
            </a:r>
            <a:r>
              <a:rPr lang="es-ES" baseline="0" dirty="0" err="1" smtClean="0"/>
              <a:t>Sentinel</a:t>
            </a:r>
            <a:r>
              <a:rPr lang="es-ES" baseline="0" dirty="0" smtClean="0"/>
              <a:t> en la aplicación</a:t>
            </a:r>
          </a:p>
          <a:p>
            <a:r>
              <a:rPr lang="es-ES" baseline="0" dirty="0" err="1" smtClean="0"/>
              <a:t>Communicacion</a:t>
            </a:r>
            <a:r>
              <a:rPr lang="es-ES" baseline="0" dirty="0" smtClean="0"/>
              <a:t>: </a:t>
            </a:r>
            <a:r>
              <a:rPr lang="es-ES" baseline="0" dirty="0" err="1" smtClean="0"/>
              <a:t>hotbird</a:t>
            </a:r>
            <a:endParaRPr lang="es-ES" baseline="0" dirty="0" smtClean="0"/>
          </a:p>
          <a:p>
            <a:endParaRPr lang="es-ES" baseline="0" dirty="0" smtClean="0"/>
          </a:p>
          <a:p>
            <a:endParaRPr lang="en-GB" dirty="0" smtClean="0"/>
          </a:p>
          <a:p>
            <a:endParaRPr lang="es-ES" sz="1300" dirty="0"/>
          </a:p>
        </p:txBody>
      </p:sp>
      <p:sp>
        <p:nvSpPr>
          <p:cNvPr id="4" name="Marcador de número de diapositiva 3"/>
          <p:cNvSpPr>
            <a:spLocks noGrp="1"/>
          </p:cNvSpPr>
          <p:nvPr>
            <p:ph type="sldNum" sz="quarter" idx="10"/>
          </p:nvPr>
        </p:nvSpPr>
        <p:spPr/>
        <p:txBody>
          <a:bodyPr/>
          <a:lstStyle/>
          <a:p>
            <a:fld id="{50050C44-C782-4F0B-AC38-DFCE7C730432}" type="slidenum">
              <a:rPr lang="es-ES" smtClean="0"/>
              <a:t>9</a:t>
            </a:fld>
            <a:endParaRPr lang="es-ES"/>
          </a:p>
        </p:txBody>
      </p:sp>
    </p:spTree>
    <p:extLst>
      <p:ext uri="{BB962C8B-B14F-4D97-AF65-F5344CB8AC3E}">
        <p14:creationId xmlns:p14="http://schemas.microsoft.com/office/powerpoint/2010/main" val="3527847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55CCC914-B5D1-4447-B410-DF6099A436A1}" type="datetimeFigureOut">
              <a:rPr lang="es-ES" smtClean="0"/>
              <a:t>21/02/2019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57BE2D8-2A4E-4E37-B81E-B639D9DFE46C}" type="slidenum">
              <a:rPr lang="es-ES" smtClean="0"/>
              <a:t>‹Nº›</a:t>
            </a:fld>
            <a:endParaRPr lang="es-ES"/>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9696886" y="4240917"/>
            <a:ext cx="3313828" cy="378003"/>
          </a:xfrm>
          <a:prstGeom prst="rect">
            <a:avLst/>
          </a:prstGeom>
        </p:spPr>
      </p:pic>
    </p:spTree>
    <p:extLst>
      <p:ext uri="{BB962C8B-B14F-4D97-AF65-F5344CB8AC3E}">
        <p14:creationId xmlns:p14="http://schemas.microsoft.com/office/powerpoint/2010/main" val="13780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5CCC914-B5D1-4447-B410-DF6099A436A1}" type="datetimeFigureOut">
              <a:rPr lang="es-ES" smtClean="0"/>
              <a:t>21/02/2019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57BE2D8-2A4E-4E37-B81E-B639D9DFE46C}" type="slidenum">
              <a:rPr lang="es-ES" smtClean="0"/>
              <a:t>‹Nº›</a:t>
            </a:fld>
            <a:endParaRPr lang="es-ES"/>
          </a:p>
        </p:txBody>
      </p:sp>
    </p:spTree>
    <p:extLst>
      <p:ext uri="{BB962C8B-B14F-4D97-AF65-F5344CB8AC3E}">
        <p14:creationId xmlns:p14="http://schemas.microsoft.com/office/powerpoint/2010/main" val="3345884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5CCC914-B5D1-4447-B410-DF6099A436A1}" type="datetimeFigureOut">
              <a:rPr lang="es-ES" smtClean="0"/>
              <a:t>21/02/2019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57BE2D8-2A4E-4E37-B81E-B639D9DFE46C}" type="slidenum">
              <a:rPr lang="es-ES" smtClean="0"/>
              <a:t>‹Nº›</a:t>
            </a:fld>
            <a:endParaRPr lang="es-ES"/>
          </a:p>
        </p:txBody>
      </p:sp>
    </p:spTree>
    <p:extLst>
      <p:ext uri="{BB962C8B-B14F-4D97-AF65-F5344CB8AC3E}">
        <p14:creationId xmlns:p14="http://schemas.microsoft.com/office/powerpoint/2010/main" val="268206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5CCC914-B5D1-4447-B410-DF6099A436A1}" type="datetimeFigureOut">
              <a:rPr lang="es-ES" smtClean="0"/>
              <a:t>21/02/2019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57BE2D8-2A4E-4E37-B81E-B639D9DFE46C}" type="slidenum">
              <a:rPr lang="es-ES" smtClean="0"/>
              <a:t>‹Nº›</a:t>
            </a:fld>
            <a:endParaRPr lang="es-ES"/>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309" y="6343472"/>
            <a:ext cx="3313828" cy="378003"/>
          </a:xfrm>
          <a:prstGeom prst="rect">
            <a:avLst/>
          </a:prstGeom>
        </p:spPr>
      </p:pic>
    </p:spTree>
    <p:extLst>
      <p:ext uri="{BB962C8B-B14F-4D97-AF65-F5344CB8AC3E}">
        <p14:creationId xmlns:p14="http://schemas.microsoft.com/office/powerpoint/2010/main" val="76822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55CCC914-B5D1-4447-B410-DF6099A436A1}" type="datetimeFigureOut">
              <a:rPr lang="es-ES" smtClean="0"/>
              <a:t>21/02/2019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57BE2D8-2A4E-4E37-B81E-B639D9DFE46C}" type="slidenum">
              <a:rPr lang="es-ES" smtClean="0"/>
              <a:t>‹Nº›</a:t>
            </a:fld>
            <a:endParaRPr lang="es-ES"/>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309" y="6343472"/>
            <a:ext cx="3313828" cy="378003"/>
          </a:xfrm>
          <a:prstGeom prst="rect">
            <a:avLst/>
          </a:prstGeom>
        </p:spPr>
      </p:pic>
    </p:spTree>
    <p:extLst>
      <p:ext uri="{BB962C8B-B14F-4D97-AF65-F5344CB8AC3E}">
        <p14:creationId xmlns:p14="http://schemas.microsoft.com/office/powerpoint/2010/main" val="54612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5CCC914-B5D1-4447-B410-DF6099A436A1}" type="datetimeFigureOut">
              <a:rPr lang="es-ES" smtClean="0"/>
              <a:t>21/02/2019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57BE2D8-2A4E-4E37-B81E-B639D9DFE46C}" type="slidenum">
              <a:rPr lang="es-ES" smtClean="0"/>
              <a:t>‹Nº›</a:t>
            </a:fld>
            <a:endParaRPr lang="es-ES"/>
          </a:p>
        </p:txBody>
      </p:sp>
      <p:pic>
        <p:nvPicPr>
          <p:cNvPr id="8" name="Imagen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309" y="6343472"/>
            <a:ext cx="3313828" cy="378003"/>
          </a:xfrm>
          <a:prstGeom prst="rect">
            <a:avLst/>
          </a:prstGeom>
        </p:spPr>
      </p:pic>
    </p:spTree>
    <p:extLst>
      <p:ext uri="{BB962C8B-B14F-4D97-AF65-F5344CB8AC3E}">
        <p14:creationId xmlns:p14="http://schemas.microsoft.com/office/powerpoint/2010/main" val="125021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55CCC914-B5D1-4447-B410-DF6099A436A1}" type="datetimeFigureOut">
              <a:rPr lang="es-ES" smtClean="0"/>
              <a:t>21/02/2019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57BE2D8-2A4E-4E37-B81E-B639D9DFE46C}" type="slidenum">
              <a:rPr lang="es-ES" smtClean="0"/>
              <a:t>‹Nº›</a:t>
            </a:fld>
            <a:endParaRPr lang="es-ES"/>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309" y="6343472"/>
            <a:ext cx="3313828" cy="378003"/>
          </a:xfrm>
          <a:prstGeom prst="rect">
            <a:avLst/>
          </a:prstGeom>
        </p:spPr>
      </p:pic>
    </p:spTree>
    <p:extLst>
      <p:ext uri="{BB962C8B-B14F-4D97-AF65-F5344CB8AC3E}">
        <p14:creationId xmlns:p14="http://schemas.microsoft.com/office/powerpoint/2010/main" val="412466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55CCC914-B5D1-4447-B410-DF6099A436A1}" type="datetimeFigureOut">
              <a:rPr lang="es-ES" smtClean="0"/>
              <a:t>21/02/2019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57BE2D8-2A4E-4E37-B81E-B639D9DFE46C}" type="slidenum">
              <a:rPr lang="es-ES" smtClean="0"/>
              <a:t>‹Nº›</a:t>
            </a:fld>
            <a:endParaRPr lang="es-ES"/>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309" y="6343472"/>
            <a:ext cx="3313828" cy="378003"/>
          </a:xfrm>
          <a:prstGeom prst="rect">
            <a:avLst/>
          </a:prstGeom>
        </p:spPr>
      </p:pic>
    </p:spTree>
    <p:extLst>
      <p:ext uri="{BB962C8B-B14F-4D97-AF65-F5344CB8AC3E}">
        <p14:creationId xmlns:p14="http://schemas.microsoft.com/office/powerpoint/2010/main" val="118321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5CCC914-B5D1-4447-B410-DF6099A436A1}" type="datetimeFigureOut">
              <a:rPr lang="es-ES" smtClean="0"/>
              <a:t>21/02/2019</a:t>
            </a:fld>
            <a:endParaRPr lang="es-ES"/>
          </a:p>
        </p:txBody>
      </p:sp>
      <p:sp>
        <p:nvSpPr>
          <p:cNvPr id="3" name="Marcador de pie de página 2"/>
          <p:cNvSpPr>
            <a:spLocks noGrp="1"/>
          </p:cNvSpPr>
          <p:nvPr>
            <p:ph type="ftr" sz="quarter" idx="11"/>
          </p:nvPr>
        </p:nvSpPr>
        <p:spPr/>
        <p:txBody>
          <a:bodyPr/>
          <a:lstStyle/>
          <a:p>
            <a:endParaRPr lang="es-ES"/>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309" y="6343472"/>
            <a:ext cx="3313828" cy="378003"/>
          </a:xfrm>
          <a:prstGeom prst="rect">
            <a:avLst/>
          </a:prstGeom>
        </p:spPr>
      </p:pic>
    </p:spTree>
    <p:extLst>
      <p:ext uri="{BB962C8B-B14F-4D97-AF65-F5344CB8AC3E}">
        <p14:creationId xmlns:p14="http://schemas.microsoft.com/office/powerpoint/2010/main" val="154459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5CCC914-B5D1-4447-B410-DF6099A436A1}" type="datetimeFigureOut">
              <a:rPr lang="es-ES" smtClean="0"/>
              <a:t>21/02/2019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57BE2D8-2A4E-4E37-B81E-B639D9DFE46C}" type="slidenum">
              <a:rPr lang="es-ES" smtClean="0"/>
              <a:t>‹Nº›</a:t>
            </a:fld>
            <a:endParaRPr lang="es-ES"/>
          </a:p>
        </p:txBody>
      </p:sp>
    </p:spTree>
    <p:extLst>
      <p:ext uri="{BB962C8B-B14F-4D97-AF65-F5344CB8AC3E}">
        <p14:creationId xmlns:p14="http://schemas.microsoft.com/office/powerpoint/2010/main" val="75645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5CCC914-B5D1-4447-B410-DF6099A436A1}" type="datetimeFigureOut">
              <a:rPr lang="es-ES" smtClean="0"/>
              <a:t>21/02/2019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57BE2D8-2A4E-4E37-B81E-B639D9DFE46C}" type="slidenum">
              <a:rPr lang="es-ES" smtClean="0"/>
              <a:t>‹Nº›</a:t>
            </a:fld>
            <a:endParaRPr lang="es-ES"/>
          </a:p>
        </p:txBody>
      </p:sp>
    </p:spTree>
    <p:extLst>
      <p:ext uri="{BB962C8B-B14F-4D97-AF65-F5344CB8AC3E}">
        <p14:creationId xmlns:p14="http://schemas.microsoft.com/office/powerpoint/2010/main" val="924829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CC914-B5D1-4447-B410-DF6099A436A1}" type="datetimeFigureOut">
              <a:rPr lang="es-ES" smtClean="0"/>
              <a:t>21/02/2019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7BE2D8-2A4E-4E37-B81E-B639D9DFE46C}" type="slidenum">
              <a:rPr lang="es-ES" smtClean="0"/>
              <a:t>‹Nº›</a:t>
            </a:fld>
            <a:endParaRPr lang="es-ES"/>
          </a:p>
        </p:txBody>
      </p:sp>
    </p:spTree>
    <p:extLst>
      <p:ext uri="{BB962C8B-B14F-4D97-AF65-F5344CB8AC3E}">
        <p14:creationId xmlns:p14="http://schemas.microsoft.com/office/powerpoint/2010/main" val="191774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www.esa.int/spaceinimages/Images/2018/07/Valencia_Spai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pps.sentinel-hub.com/eo-browser/?lat=39.88860&amp;lng=-0.08999&amp;zoom=1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yuyEWbWRu5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nYyVJD6JVnA"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UaxDI9CSB0&amp;t=0m05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tuffin.spa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026" name="Picture 2" descr="https://11defebrero.files.wordpress.com/2017/11/cartel-286k.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512" y="3735"/>
            <a:ext cx="9235173"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83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err="1" smtClean="0">
                <a:latin typeface="MV Boli" panose="02000500030200090000" pitchFamily="2" charset="0"/>
                <a:cs typeface="MV Boli" panose="02000500030200090000" pitchFamily="2" charset="0"/>
              </a:rPr>
              <a:t>Pregunta</a:t>
            </a:r>
            <a:r>
              <a:rPr lang="en-US" dirty="0" smtClean="0">
                <a:latin typeface="MV Boli" panose="02000500030200090000" pitchFamily="2" charset="0"/>
                <a:cs typeface="MV Boli" panose="02000500030200090000" pitchFamily="2" charset="0"/>
              </a:rPr>
              <a:t> y </a:t>
            </a:r>
            <a:r>
              <a:rPr lang="en-US" dirty="0" err="1" smtClean="0">
                <a:latin typeface="MV Boli" panose="02000500030200090000" pitchFamily="2" charset="0"/>
                <a:cs typeface="MV Boli" panose="02000500030200090000" pitchFamily="2" charset="0"/>
              </a:rPr>
              <a:t>regalo</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sp>
        <p:nvSpPr>
          <p:cNvPr id="4" name="Rectángulo 3"/>
          <p:cNvSpPr/>
          <p:nvPr/>
        </p:nvSpPr>
        <p:spPr>
          <a:xfrm>
            <a:off x="621632" y="1486500"/>
            <a:ext cx="5129463" cy="2123658"/>
          </a:xfrm>
          <a:prstGeom prst="rect">
            <a:avLst/>
          </a:prstGeom>
        </p:spPr>
        <p:txBody>
          <a:bodyPr wrap="square">
            <a:spAutoFit/>
          </a:bodyPr>
          <a:lstStyle/>
          <a:p>
            <a:pPr algn="ctr"/>
            <a:r>
              <a:rPr lang="es-ES" sz="4400" b="1" dirty="0">
                <a:solidFill>
                  <a:srgbClr val="33CCCC"/>
                </a:solidFill>
                <a:latin typeface="MV Boli" panose="02000500030200090000" pitchFamily="2" charset="0"/>
                <a:cs typeface="MV Boli" panose="02000500030200090000" pitchFamily="2" charset="0"/>
              </a:rPr>
              <a:t>¿Cuál es el objeto más brillante en el cielo (nocturno)?</a:t>
            </a:r>
          </a:p>
        </p:txBody>
      </p:sp>
      <p:sp>
        <p:nvSpPr>
          <p:cNvPr id="5" name="Rectángulo 4"/>
          <p:cNvSpPr/>
          <p:nvPr/>
        </p:nvSpPr>
        <p:spPr>
          <a:xfrm>
            <a:off x="3080084" y="3707983"/>
            <a:ext cx="9027695" cy="1938992"/>
          </a:xfrm>
          <a:prstGeom prst="rect">
            <a:avLst/>
          </a:prstGeom>
        </p:spPr>
        <p:txBody>
          <a:bodyPr wrap="square">
            <a:spAutoFit/>
          </a:bodyPr>
          <a:lstStyle/>
          <a:p>
            <a:pPr algn="ctr"/>
            <a:r>
              <a:rPr lang="en-US" sz="4000" dirty="0" smtClean="0">
                <a:latin typeface="MV Boli" panose="02000500030200090000" pitchFamily="2" charset="0"/>
                <a:cs typeface="MV Boli" panose="02000500030200090000" pitchFamily="2" charset="0"/>
              </a:rPr>
              <a:t>¿La Luna?</a:t>
            </a:r>
          </a:p>
          <a:p>
            <a:pPr algn="ctr"/>
            <a:r>
              <a:rPr lang="en-US" sz="4000" dirty="0" smtClean="0">
                <a:latin typeface="MV Boli" panose="02000500030200090000" pitchFamily="2" charset="0"/>
                <a:cs typeface="MV Boli" panose="02000500030200090000" pitchFamily="2" charset="0"/>
              </a:rPr>
              <a:t>¿Venus ?</a:t>
            </a:r>
          </a:p>
          <a:p>
            <a:pPr algn="ctr"/>
            <a:r>
              <a:rPr lang="en-US" sz="4000" dirty="0" smtClean="0">
                <a:latin typeface="MV Boli" panose="02000500030200090000" pitchFamily="2" charset="0"/>
                <a:cs typeface="MV Boli" panose="02000500030200090000" pitchFamily="2" charset="0"/>
              </a:rPr>
              <a:t>¿La </a:t>
            </a:r>
            <a:r>
              <a:rPr lang="en-US" sz="4000" dirty="0" err="1" smtClean="0">
                <a:latin typeface="MV Boli" panose="02000500030200090000" pitchFamily="2" charset="0"/>
                <a:cs typeface="MV Boli" panose="02000500030200090000" pitchFamily="2" charset="0"/>
              </a:rPr>
              <a:t>Estación</a:t>
            </a:r>
            <a:r>
              <a:rPr lang="en-US" sz="4000" dirty="0" smtClean="0">
                <a:latin typeface="MV Boli" panose="02000500030200090000" pitchFamily="2" charset="0"/>
                <a:cs typeface="MV Boli" panose="02000500030200090000" pitchFamily="2" charset="0"/>
              </a:rPr>
              <a:t> </a:t>
            </a:r>
            <a:r>
              <a:rPr lang="en-US" sz="4000" dirty="0" err="1" smtClean="0">
                <a:latin typeface="MV Boli" panose="02000500030200090000" pitchFamily="2" charset="0"/>
                <a:cs typeface="MV Boli" panose="02000500030200090000" pitchFamily="2" charset="0"/>
              </a:rPr>
              <a:t>Espacial</a:t>
            </a:r>
            <a:r>
              <a:rPr lang="en-US" sz="4000" dirty="0" smtClean="0">
                <a:latin typeface="MV Boli" panose="02000500030200090000" pitchFamily="2" charset="0"/>
                <a:cs typeface="MV Boli" panose="02000500030200090000" pitchFamily="2" charset="0"/>
              </a:rPr>
              <a:t> </a:t>
            </a:r>
            <a:r>
              <a:rPr lang="en-US" sz="4000" dirty="0" err="1" smtClean="0">
                <a:latin typeface="MV Boli" panose="02000500030200090000" pitchFamily="2" charset="0"/>
                <a:cs typeface="MV Boli" panose="02000500030200090000" pitchFamily="2" charset="0"/>
              </a:rPr>
              <a:t>Internacional</a:t>
            </a:r>
            <a:r>
              <a:rPr lang="en-US" sz="4000" dirty="0" smtClean="0">
                <a:latin typeface="MV Boli" panose="02000500030200090000" pitchFamily="2" charset="0"/>
                <a:cs typeface="MV Boli" panose="02000500030200090000" pitchFamily="2" charset="0"/>
              </a:rPr>
              <a:t>?</a:t>
            </a:r>
            <a:endParaRPr lang="es-ES" sz="8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785950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err="1" smtClean="0">
                <a:latin typeface="MV Boli" panose="02000500030200090000" pitchFamily="2" charset="0"/>
                <a:cs typeface="MV Boli" panose="02000500030200090000" pitchFamily="2" charset="0"/>
              </a:rPr>
              <a:t>Pregunta</a:t>
            </a:r>
            <a:r>
              <a:rPr lang="en-US" dirty="0" smtClean="0">
                <a:latin typeface="MV Boli" panose="02000500030200090000" pitchFamily="2" charset="0"/>
                <a:cs typeface="MV Boli" panose="02000500030200090000" pitchFamily="2" charset="0"/>
              </a:rPr>
              <a:t> y </a:t>
            </a:r>
            <a:r>
              <a:rPr lang="en-US" dirty="0" err="1" smtClean="0">
                <a:latin typeface="MV Boli" panose="02000500030200090000" pitchFamily="2" charset="0"/>
                <a:cs typeface="MV Boli" panose="02000500030200090000" pitchFamily="2" charset="0"/>
              </a:rPr>
              <a:t>regalo</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sp>
        <p:nvSpPr>
          <p:cNvPr id="4" name="Rectángulo 3"/>
          <p:cNvSpPr/>
          <p:nvPr/>
        </p:nvSpPr>
        <p:spPr>
          <a:xfrm>
            <a:off x="549443" y="1438373"/>
            <a:ext cx="6813884" cy="2123658"/>
          </a:xfrm>
          <a:prstGeom prst="rect">
            <a:avLst/>
          </a:prstGeom>
        </p:spPr>
        <p:txBody>
          <a:bodyPr wrap="square">
            <a:spAutoFit/>
          </a:bodyPr>
          <a:lstStyle/>
          <a:p>
            <a:pPr algn="ctr"/>
            <a:r>
              <a:rPr lang="es-ES" sz="4400" b="1" dirty="0">
                <a:solidFill>
                  <a:srgbClr val="33CCCC"/>
                </a:solidFill>
                <a:latin typeface="MV Boli" panose="02000500030200090000" pitchFamily="2" charset="0"/>
                <a:cs typeface="MV Boli" panose="02000500030200090000" pitchFamily="2" charset="0"/>
              </a:rPr>
              <a:t>¿Cuál es el </a:t>
            </a:r>
            <a:r>
              <a:rPr lang="es-ES" sz="4400" b="1" u="sng" dirty="0">
                <a:solidFill>
                  <a:srgbClr val="33CCCC"/>
                </a:solidFill>
                <a:latin typeface="MV Boli" panose="02000500030200090000" pitchFamily="2" charset="0"/>
                <a:cs typeface="MV Boli" panose="02000500030200090000" pitchFamily="2" charset="0"/>
              </a:rPr>
              <a:t>tercer</a:t>
            </a:r>
            <a:r>
              <a:rPr lang="es-ES" sz="4400" b="1" dirty="0">
                <a:solidFill>
                  <a:srgbClr val="33CCCC"/>
                </a:solidFill>
                <a:latin typeface="MV Boli" panose="02000500030200090000" pitchFamily="2" charset="0"/>
                <a:cs typeface="MV Boli" panose="02000500030200090000" pitchFamily="2" charset="0"/>
              </a:rPr>
              <a:t> objeto más brillante en el cielo (nocturno)?</a:t>
            </a:r>
          </a:p>
        </p:txBody>
      </p:sp>
      <p:sp>
        <p:nvSpPr>
          <p:cNvPr id="5" name="Rectángulo 4"/>
          <p:cNvSpPr/>
          <p:nvPr/>
        </p:nvSpPr>
        <p:spPr>
          <a:xfrm>
            <a:off x="3056021" y="3665783"/>
            <a:ext cx="9027695" cy="1938992"/>
          </a:xfrm>
          <a:prstGeom prst="rect">
            <a:avLst/>
          </a:prstGeom>
        </p:spPr>
        <p:txBody>
          <a:bodyPr wrap="square">
            <a:spAutoFit/>
          </a:bodyPr>
          <a:lstStyle/>
          <a:p>
            <a:pPr algn="ctr"/>
            <a:r>
              <a:rPr lang="en-US" sz="4000" dirty="0" smtClean="0">
                <a:latin typeface="MV Boli" panose="02000500030200090000" pitchFamily="2" charset="0"/>
                <a:cs typeface="MV Boli" panose="02000500030200090000" pitchFamily="2" charset="0"/>
              </a:rPr>
              <a:t>¿La Luna?</a:t>
            </a:r>
          </a:p>
          <a:p>
            <a:pPr algn="ctr"/>
            <a:r>
              <a:rPr lang="en-US" sz="4000" dirty="0" smtClean="0">
                <a:latin typeface="MV Boli" panose="02000500030200090000" pitchFamily="2" charset="0"/>
                <a:cs typeface="MV Boli" panose="02000500030200090000" pitchFamily="2" charset="0"/>
              </a:rPr>
              <a:t>¿Venus ?</a:t>
            </a:r>
          </a:p>
          <a:p>
            <a:pPr algn="ctr"/>
            <a:r>
              <a:rPr lang="en-US" sz="4000" dirty="0" smtClean="0">
                <a:latin typeface="MV Boli" panose="02000500030200090000" pitchFamily="2" charset="0"/>
                <a:cs typeface="MV Boli" panose="02000500030200090000" pitchFamily="2" charset="0"/>
              </a:rPr>
              <a:t>¿La </a:t>
            </a:r>
            <a:r>
              <a:rPr lang="en-US" sz="4000" dirty="0" err="1" smtClean="0">
                <a:latin typeface="MV Boli" panose="02000500030200090000" pitchFamily="2" charset="0"/>
                <a:cs typeface="MV Boli" panose="02000500030200090000" pitchFamily="2" charset="0"/>
              </a:rPr>
              <a:t>Estación</a:t>
            </a:r>
            <a:r>
              <a:rPr lang="en-US" sz="4000" dirty="0" smtClean="0">
                <a:latin typeface="MV Boli" panose="02000500030200090000" pitchFamily="2" charset="0"/>
                <a:cs typeface="MV Boli" panose="02000500030200090000" pitchFamily="2" charset="0"/>
              </a:rPr>
              <a:t> </a:t>
            </a:r>
            <a:r>
              <a:rPr lang="en-US" sz="4000" dirty="0" err="1" smtClean="0">
                <a:latin typeface="MV Boli" panose="02000500030200090000" pitchFamily="2" charset="0"/>
                <a:cs typeface="MV Boli" panose="02000500030200090000" pitchFamily="2" charset="0"/>
              </a:rPr>
              <a:t>Espacial</a:t>
            </a:r>
            <a:r>
              <a:rPr lang="en-US" sz="4000" dirty="0" smtClean="0">
                <a:latin typeface="MV Boli" panose="02000500030200090000" pitchFamily="2" charset="0"/>
                <a:cs typeface="MV Boli" panose="02000500030200090000" pitchFamily="2" charset="0"/>
              </a:rPr>
              <a:t> </a:t>
            </a:r>
            <a:r>
              <a:rPr lang="en-US" sz="4000" dirty="0" err="1" smtClean="0">
                <a:latin typeface="MV Boli" panose="02000500030200090000" pitchFamily="2" charset="0"/>
                <a:cs typeface="MV Boli" panose="02000500030200090000" pitchFamily="2" charset="0"/>
              </a:rPr>
              <a:t>Internacional</a:t>
            </a:r>
            <a:r>
              <a:rPr lang="en-US" sz="4000" dirty="0" smtClean="0">
                <a:latin typeface="MV Boli" panose="02000500030200090000" pitchFamily="2" charset="0"/>
                <a:cs typeface="MV Boli" panose="02000500030200090000" pitchFamily="2" charset="0"/>
              </a:rPr>
              <a:t>?</a:t>
            </a:r>
            <a:endParaRPr lang="es-ES" sz="8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120519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85764" y="2506963"/>
            <a:ext cx="1919690" cy="679580"/>
          </a:xfrm>
        </p:spPr>
        <p:txBody>
          <a:bodyPr>
            <a:normAutofit fontScale="90000"/>
          </a:bodyPr>
          <a:lstStyle/>
          <a:p>
            <a:pPr algn="ctr"/>
            <a:endParaRPr lang="es-ES" dirty="0">
              <a:latin typeface="MV Boli" panose="02000500030200090000" pitchFamily="2" charset="0"/>
              <a:cs typeface="MV Boli" panose="02000500030200090000" pitchFamily="2" charset="0"/>
            </a:endParaRPr>
          </a:p>
        </p:txBody>
      </p:sp>
      <p:sp>
        <p:nvSpPr>
          <p:cNvPr id="5" name="AutoShape 2" descr="Resultado de imagen de &quot;miguel servet&quot; colore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Rectángulo 8"/>
          <p:cNvSpPr/>
          <p:nvPr/>
        </p:nvSpPr>
        <p:spPr>
          <a:xfrm>
            <a:off x="460375" y="1198249"/>
            <a:ext cx="6347688" cy="3170099"/>
          </a:xfrm>
          <a:prstGeom prst="rect">
            <a:avLst/>
          </a:prstGeom>
        </p:spPr>
        <p:txBody>
          <a:bodyPr wrap="square">
            <a:spAutoFit/>
          </a:bodyPr>
          <a:lstStyle/>
          <a:p>
            <a:pPr algn="ctr"/>
            <a:r>
              <a:rPr lang="en-US" sz="4000" dirty="0">
                <a:latin typeface="MV Boli" panose="02000500030200090000" pitchFamily="2" charset="0"/>
                <a:cs typeface="MV Boli" panose="02000500030200090000" pitchFamily="2" charset="0"/>
              </a:rPr>
              <a:t>Dorothy </a:t>
            </a:r>
            <a:r>
              <a:rPr lang="en-US" sz="4000" dirty="0" smtClean="0">
                <a:latin typeface="MV Boli" panose="02000500030200090000" pitchFamily="2" charset="0"/>
                <a:cs typeface="MV Boli" panose="02000500030200090000" pitchFamily="2" charset="0"/>
              </a:rPr>
              <a:t>Vaughan, </a:t>
            </a:r>
            <a:endParaRPr lang="en-US" sz="4000" dirty="0">
              <a:latin typeface="MV Boli" panose="02000500030200090000" pitchFamily="2" charset="0"/>
              <a:cs typeface="MV Boli" panose="02000500030200090000" pitchFamily="2" charset="0"/>
            </a:endParaRPr>
          </a:p>
          <a:p>
            <a:pPr algn="ctr"/>
            <a:r>
              <a:rPr lang="en-US" sz="4000" dirty="0" smtClean="0">
                <a:latin typeface="MV Boli" panose="02000500030200090000" pitchFamily="2" charset="0"/>
                <a:cs typeface="MV Boli" panose="02000500030200090000" pitchFamily="2" charset="0"/>
              </a:rPr>
              <a:t>Katherine </a:t>
            </a:r>
            <a:r>
              <a:rPr lang="en-US" sz="4000" dirty="0">
                <a:latin typeface="MV Boli" panose="02000500030200090000" pitchFamily="2" charset="0"/>
                <a:cs typeface="MV Boli" panose="02000500030200090000" pitchFamily="2" charset="0"/>
              </a:rPr>
              <a:t>Johnson y </a:t>
            </a:r>
            <a:endParaRPr lang="en-US" sz="4000" dirty="0" smtClean="0">
              <a:latin typeface="MV Boli" panose="02000500030200090000" pitchFamily="2" charset="0"/>
              <a:cs typeface="MV Boli" panose="02000500030200090000" pitchFamily="2" charset="0"/>
            </a:endParaRPr>
          </a:p>
          <a:p>
            <a:pPr algn="ctr"/>
            <a:r>
              <a:rPr lang="en-US" sz="4000" dirty="0">
                <a:latin typeface="MV Boli" panose="02000500030200090000" pitchFamily="2" charset="0"/>
                <a:cs typeface="MV Boli" panose="02000500030200090000" pitchFamily="2" charset="0"/>
              </a:rPr>
              <a:t>Mary Jackson</a:t>
            </a:r>
          </a:p>
          <a:p>
            <a:pPr algn="ctr"/>
            <a:r>
              <a:rPr lang="en-US" sz="4000" dirty="0" smtClean="0">
                <a:latin typeface="MV Boli" panose="02000500030200090000" pitchFamily="2" charset="0"/>
                <a:cs typeface="MV Boli" panose="02000500030200090000" pitchFamily="2" charset="0"/>
              </a:rPr>
              <a:t>– Las </a:t>
            </a:r>
            <a:r>
              <a:rPr lang="en-US" sz="4000" dirty="0" err="1" smtClean="0">
                <a:latin typeface="MV Boli" panose="02000500030200090000" pitchFamily="2" charset="0"/>
                <a:cs typeface="MV Boli" panose="02000500030200090000" pitchFamily="2" charset="0"/>
              </a:rPr>
              <a:t>computadoras</a:t>
            </a:r>
            <a:r>
              <a:rPr lang="en-US" sz="4000" dirty="0" smtClean="0">
                <a:latin typeface="MV Boli" panose="02000500030200090000" pitchFamily="2" charset="0"/>
                <a:cs typeface="MV Boli" panose="02000500030200090000" pitchFamily="2" charset="0"/>
              </a:rPr>
              <a:t> </a:t>
            </a:r>
            <a:r>
              <a:rPr lang="en-US" sz="4000" dirty="0" err="1" smtClean="0">
                <a:latin typeface="MV Boli" panose="02000500030200090000" pitchFamily="2" charset="0"/>
                <a:cs typeface="MV Boli" panose="02000500030200090000" pitchFamily="2" charset="0"/>
              </a:rPr>
              <a:t>humanas</a:t>
            </a:r>
            <a:endParaRPr lang="es-ES" sz="8000" dirty="0">
              <a:latin typeface="MV Boli" panose="02000500030200090000" pitchFamily="2" charset="0"/>
              <a:cs typeface="MV Boli" panose="02000500030200090000" pitchFamily="2" charset="0"/>
            </a:endParaRPr>
          </a:p>
        </p:txBody>
      </p:sp>
      <p:pic>
        <p:nvPicPr>
          <p:cNvPr id="4" name="Picture 2" descr="Figuras ocult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543" y="548544"/>
            <a:ext cx="3778751" cy="559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40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85764" y="2506963"/>
            <a:ext cx="1919690" cy="679580"/>
          </a:xfrm>
        </p:spPr>
        <p:txBody>
          <a:bodyPr>
            <a:normAutofit fontScale="90000"/>
          </a:bodyPr>
          <a:lstStyle/>
          <a:p>
            <a:pPr algn="ctr"/>
            <a:endParaRPr lang="es-ES" dirty="0">
              <a:latin typeface="MV Boli" panose="02000500030200090000" pitchFamily="2" charset="0"/>
              <a:cs typeface="MV Boli" panose="02000500030200090000" pitchFamily="2" charset="0"/>
            </a:endParaRPr>
          </a:p>
        </p:txBody>
      </p:sp>
      <p:sp>
        <p:nvSpPr>
          <p:cNvPr id="5" name="AutoShape 2" descr="Resultado de imagen de &quot;miguel servet&quot; colore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Rectángulo 8"/>
          <p:cNvSpPr/>
          <p:nvPr/>
        </p:nvSpPr>
        <p:spPr>
          <a:xfrm>
            <a:off x="-115330" y="548544"/>
            <a:ext cx="12192000" cy="1323439"/>
          </a:xfrm>
          <a:prstGeom prst="rect">
            <a:avLst/>
          </a:prstGeom>
        </p:spPr>
        <p:txBody>
          <a:bodyPr wrap="square">
            <a:spAutoFit/>
          </a:bodyPr>
          <a:lstStyle/>
          <a:p>
            <a:pPr algn="ctr"/>
            <a:r>
              <a:rPr lang="en-US" sz="4000" dirty="0">
                <a:latin typeface="MV Boli" panose="02000500030200090000" pitchFamily="2" charset="0"/>
                <a:cs typeface="MV Boli" panose="02000500030200090000" pitchFamily="2" charset="0"/>
              </a:rPr>
              <a:t>Mary </a:t>
            </a:r>
            <a:r>
              <a:rPr lang="en-US" sz="4000" dirty="0" smtClean="0">
                <a:latin typeface="MV Boli" panose="02000500030200090000" pitchFamily="2" charset="0"/>
                <a:cs typeface="MV Boli" panose="02000500030200090000" pitchFamily="2" charset="0"/>
              </a:rPr>
              <a:t>Jackson</a:t>
            </a:r>
            <a:r>
              <a:rPr lang="en-US" sz="4000" dirty="0">
                <a:latin typeface="MV Boli" panose="02000500030200090000" pitchFamily="2" charset="0"/>
                <a:cs typeface="MV Boli" panose="02000500030200090000" pitchFamily="2" charset="0"/>
              </a:rPr>
              <a:t>, Katherine Johnson y </a:t>
            </a:r>
            <a:endParaRPr lang="en-US" sz="4000" dirty="0" smtClean="0">
              <a:latin typeface="MV Boli" panose="02000500030200090000" pitchFamily="2" charset="0"/>
              <a:cs typeface="MV Boli" panose="02000500030200090000" pitchFamily="2" charset="0"/>
            </a:endParaRPr>
          </a:p>
          <a:p>
            <a:pPr algn="ctr"/>
            <a:r>
              <a:rPr lang="en-US" sz="4000" dirty="0" smtClean="0">
                <a:latin typeface="MV Boli" panose="02000500030200090000" pitchFamily="2" charset="0"/>
                <a:cs typeface="MV Boli" panose="02000500030200090000" pitchFamily="2" charset="0"/>
              </a:rPr>
              <a:t>Dorothy Vaughan – Las </a:t>
            </a:r>
            <a:r>
              <a:rPr lang="en-US" sz="4000" dirty="0" err="1" smtClean="0">
                <a:latin typeface="MV Boli" panose="02000500030200090000" pitchFamily="2" charset="0"/>
                <a:cs typeface="MV Boli" panose="02000500030200090000" pitchFamily="2" charset="0"/>
              </a:rPr>
              <a:t>computadoras</a:t>
            </a:r>
            <a:r>
              <a:rPr lang="en-US" sz="4000" dirty="0" smtClean="0">
                <a:latin typeface="MV Boli" panose="02000500030200090000" pitchFamily="2" charset="0"/>
                <a:cs typeface="MV Boli" panose="02000500030200090000" pitchFamily="2" charset="0"/>
              </a:rPr>
              <a:t> </a:t>
            </a:r>
            <a:r>
              <a:rPr lang="en-US" sz="4000" dirty="0" err="1" smtClean="0">
                <a:latin typeface="MV Boli" panose="02000500030200090000" pitchFamily="2" charset="0"/>
                <a:cs typeface="MV Boli" panose="02000500030200090000" pitchFamily="2" charset="0"/>
              </a:rPr>
              <a:t>humanas</a:t>
            </a:r>
            <a:endParaRPr lang="es-ES" sz="8000" dirty="0">
              <a:latin typeface="MV Boli" panose="02000500030200090000" pitchFamily="2" charset="0"/>
              <a:cs typeface="MV Boli" panose="02000500030200090000" pitchFamily="2" charset="0"/>
            </a:endParaRPr>
          </a:p>
        </p:txBody>
      </p:sp>
      <p:pic>
        <p:nvPicPr>
          <p:cNvPr id="2050" name="Picture 2" descr="FigurasOcultas_NASA-familiar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1794" y="2786539"/>
            <a:ext cx="7677665" cy="316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96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65125"/>
            <a:ext cx="10952747" cy="1325563"/>
          </a:xfrm>
        </p:spPr>
        <p:txBody>
          <a:bodyPr>
            <a:normAutofit fontScale="90000"/>
          </a:bodyPr>
          <a:lstStyle/>
          <a:p>
            <a:pPr algn="ctr"/>
            <a:r>
              <a:rPr lang="en-US" dirty="0" smtClean="0">
                <a:latin typeface="MV Boli" panose="02000500030200090000" pitchFamily="2" charset="0"/>
                <a:cs typeface="MV Boli" panose="02000500030200090000" pitchFamily="2" charset="0"/>
              </a:rPr>
              <a:t>Con los </a:t>
            </a:r>
            <a:r>
              <a:rPr lang="en-US" dirty="0" err="1" smtClean="0">
                <a:latin typeface="MV Boli" panose="02000500030200090000" pitchFamily="2" charset="0"/>
                <a:cs typeface="MV Boli" panose="02000500030200090000" pitchFamily="2" charset="0"/>
              </a:rPr>
              <a:t>satélites</a:t>
            </a:r>
            <a:r>
              <a:rPr lang="en-US" dirty="0" smtClean="0">
                <a:latin typeface="MV Boli" panose="02000500030200090000" pitchFamily="2" charset="0"/>
                <a:cs typeface="MV Boli" panose="02000500030200090000" pitchFamily="2" charset="0"/>
              </a:rPr>
              <a:t> </a:t>
            </a:r>
            <a:r>
              <a:rPr lang="en-US" dirty="0" err="1" smtClean="0">
                <a:latin typeface="MV Boli" panose="02000500030200090000" pitchFamily="2" charset="0"/>
                <a:cs typeface="MV Boli" panose="02000500030200090000" pitchFamily="2" charset="0"/>
              </a:rPr>
              <a:t>podemos</a:t>
            </a:r>
            <a:r>
              <a:rPr lang="en-US" dirty="0" smtClean="0">
                <a:latin typeface="MV Boli" panose="02000500030200090000" pitchFamily="2" charset="0"/>
                <a:cs typeface="MV Boli" panose="02000500030200090000" pitchFamily="2" charset="0"/>
              </a:rPr>
              <a:t> </a:t>
            </a:r>
            <a:r>
              <a:rPr lang="en-US" dirty="0" err="1" smtClean="0">
                <a:latin typeface="MV Boli" panose="02000500030200090000" pitchFamily="2" charset="0"/>
                <a:cs typeface="MV Boli" panose="02000500030200090000" pitchFamily="2" charset="0"/>
              </a:rPr>
              <a:t>observar</a:t>
            </a:r>
            <a:r>
              <a:rPr lang="en-US" dirty="0" smtClean="0">
                <a:latin typeface="MV Boli" panose="02000500030200090000" pitchFamily="2" charset="0"/>
                <a:cs typeface="MV Boli" panose="02000500030200090000" pitchFamily="2" charset="0"/>
              </a:rPr>
              <a:t> la Tierra</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5" name="Marcador de contenido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59768" y="1311358"/>
            <a:ext cx="6151181" cy="4987766"/>
          </a:xfrm>
        </p:spPr>
      </p:pic>
    </p:spTree>
    <p:extLst>
      <p:ext uri="{BB962C8B-B14F-4D97-AF65-F5344CB8AC3E}">
        <p14:creationId xmlns:p14="http://schemas.microsoft.com/office/powerpoint/2010/main" val="1235492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err="1" smtClean="0">
                <a:latin typeface="MV Boli" panose="02000500030200090000" pitchFamily="2" charset="0"/>
                <a:cs typeface="MV Boli" panose="02000500030200090000" pitchFamily="2" charset="0"/>
              </a:rPr>
              <a:t>Pregunta</a:t>
            </a:r>
            <a:r>
              <a:rPr lang="en-US" dirty="0" smtClean="0">
                <a:latin typeface="MV Boli" panose="02000500030200090000" pitchFamily="2" charset="0"/>
                <a:cs typeface="MV Boli" panose="02000500030200090000" pitchFamily="2" charset="0"/>
              </a:rPr>
              <a:t> y </a:t>
            </a:r>
            <a:r>
              <a:rPr lang="en-US" dirty="0" err="1" smtClean="0">
                <a:latin typeface="MV Boli" panose="02000500030200090000" pitchFamily="2" charset="0"/>
                <a:cs typeface="MV Boli" panose="02000500030200090000" pitchFamily="2" charset="0"/>
              </a:rPr>
              <a:t>regalo</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4" name="Marcador de contenido 3">
            <a:hlinkClick r:id="rId3"/>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59929" y="1085573"/>
            <a:ext cx="5165420" cy="5163355"/>
          </a:xfrm>
        </p:spPr>
      </p:pic>
      <p:sp>
        <p:nvSpPr>
          <p:cNvPr id="5" name="Rectángulo 4"/>
          <p:cNvSpPr/>
          <p:nvPr/>
        </p:nvSpPr>
        <p:spPr>
          <a:xfrm>
            <a:off x="609602" y="1888662"/>
            <a:ext cx="3733800" cy="1446550"/>
          </a:xfrm>
          <a:prstGeom prst="rect">
            <a:avLst/>
          </a:prstGeom>
        </p:spPr>
        <p:txBody>
          <a:bodyPr wrap="square">
            <a:spAutoFit/>
          </a:bodyPr>
          <a:lstStyle/>
          <a:p>
            <a:pPr algn="ctr"/>
            <a:r>
              <a:rPr lang="es-ES" sz="4400" b="1" dirty="0" smtClean="0">
                <a:solidFill>
                  <a:srgbClr val="33CCCC"/>
                </a:solidFill>
                <a:latin typeface="MV Boli" panose="02000500030200090000" pitchFamily="2" charset="0"/>
                <a:cs typeface="MV Boli" panose="02000500030200090000" pitchFamily="2" charset="0"/>
              </a:rPr>
              <a:t>¿De donde es esta imagen?</a:t>
            </a:r>
            <a:endParaRPr lang="es-ES" sz="4400" b="1" dirty="0">
              <a:solidFill>
                <a:srgbClr val="33CCCC"/>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04256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11851" y="7680328"/>
            <a:ext cx="4718800" cy="207456"/>
          </a:xfrm>
        </p:spPr>
        <p:txBody>
          <a:bodyPr>
            <a:normAutofit fontScale="90000"/>
          </a:bodyPr>
          <a:lstStyle/>
          <a:p>
            <a:pPr algn="ctr"/>
            <a:r>
              <a:rPr lang="pt-BR" dirty="0" smtClean="0">
                <a:latin typeface="MV Boli" panose="02000500030200090000" pitchFamily="2" charset="0"/>
                <a:cs typeface="MV Boli" panose="02000500030200090000" pitchFamily="2" charset="0"/>
              </a:rPr>
              <a:t/>
            </a:r>
            <a:br>
              <a:rPr lang="pt-BR" dirty="0" smtClean="0">
                <a:latin typeface="MV Boli" panose="02000500030200090000" pitchFamily="2" charset="0"/>
                <a:cs typeface="MV Boli" panose="02000500030200090000" pitchFamily="2" charset="0"/>
              </a:rPr>
            </a:br>
            <a:endParaRPr lang="es-ES" dirty="0">
              <a:latin typeface="MV Boli" panose="02000500030200090000" pitchFamily="2" charset="0"/>
              <a:cs typeface="MV Boli" panose="02000500030200090000" pitchFamily="2" charset="0"/>
            </a:endParaRPr>
          </a:p>
        </p:txBody>
      </p:sp>
      <p:sp>
        <p:nvSpPr>
          <p:cNvPr id="3" name="Marcador de contenido 2"/>
          <p:cNvSpPr>
            <a:spLocks noGrp="1"/>
          </p:cNvSpPr>
          <p:nvPr>
            <p:ph idx="1"/>
          </p:nvPr>
        </p:nvSpPr>
        <p:spPr/>
        <p:txBody>
          <a:bodyPr/>
          <a:lstStyle/>
          <a:p>
            <a:endParaRPr lang="es-ES" dirty="0"/>
          </a:p>
        </p:txBody>
      </p:sp>
      <p:sp>
        <p:nvSpPr>
          <p:cNvPr id="5" name="Rectángulo 4"/>
          <p:cNvSpPr/>
          <p:nvPr/>
        </p:nvSpPr>
        <p:spPr>
          <a:xfrm>
            <a:off x="3577819" y="533468"/>
            <a:ext cx="3744936" cy="769441"/>
          </a:xfrm>
          <a:prstGeom prst="rect">
            <a:avLst/>
          </a:prstGeom>
        </p:spPr>
        <p:txBody>
          <a:bodyPr wrap="none">
            <a:spAutoFit/>
          </a:bodyPr>
          <a:lstStyle/>
          <a:p>
            <a:pPr algn="ctr"/>
            <a:r>
              <a:rPr lang="pt-BR" sz="4400" dirty="0" smtClean="0">
                <a:latin typeface="MV Boli" panose="02000500030200090000" pitchFamily="2" charset="0"/>
                <a:cs typeface="MV Boli" panose="02000500030200090000" pitchFamily="2" charset="0"/>
              </a:rPr>
              <a:t>Grace Hopper</a:t>
            </a:r>
            <a:endParaRPr lang="es-ES" sz="4400" dirty="0"/>
          </a:p>
        </p:txBody>
      </p:sp>
      <p:pic>
        <p:nvPicPr>
          <p:cNvPr id="4098" name="Picture 2" descr="Resultado de imagen de grace hop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32" y="1262478"/>
            <a:ext cx="8736862" cy="491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565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69937" y="774518"/>
            <a:ext cx="8865045" cy="6269875"/>
          </a:xfrm>
        </p:spPr>
      </p:pic>
      <p:sp>
        <p:nvSpPr>
          <p:cNvPr id="2" name="Título 1"/>
          <p:cNvSpPr>
            <a:spLocks noGrp="1"/>
          </p:cNvSpPr>
          <p:nvPr>
            <p:ph type="title"/>
          </p:nvPr>
        </p:nvSpPr>
        <p:spPr>
          <a:xfrm>
            <a:off x="132347" y="365125"/>
            <a:ext cx="11221453" cy="1325563"/>
          </a:xfrm>
        </p:spPr>
        <p:txBody>
          <a:bodyPr>
            <a:normAutofit fontScale="90000"/>
          </a:bodyPr>
          <a:lstStyle/>
          <a:p>
            <a:pPr algn="ctr"/>
            <a:r>
              <a:rPr lang="en-US" dirty="0" smtClean="0">
                <a:latin typeface="MV Boli" panose="02000500030200090000" pitchFamily="2" charset="0"/>
                <a:cs typeface="MV Boli" panose="02000500030200090000" pitchFamily="2" charset="0"/>
              </a:rPr>
              <a:t>Con los </a:t>
            </a:r>
            <a:r>
              <a:rPr lang="es-ES" dirty="0" smtClean="0">
                <a:latin typeface="MV Boli" panose="02000500030200090000" pitchFamily="2" charset="0"/>
                <a:cs typeface="MV Boli" panose="02000500030200090000" pitchFamily="2" charset="0"/>
              </a:rPr>
              <a:t>satélites podemos ver con otros ojos</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spTree>
    <p:extLst>
      <p:ext uri="{BB962C8B-B14F-4D97-AF65-F5344CB8AC3E}">
        <p14:creationId xmlns:p14="http://schemas.microsoft.com/office/powerpoint/2010/main" val="921205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2347" y="365125"/>
            <a:ext cx="11221453" cy="1325563"/>
          </a:xfrm>
        </p:spPr>
        <p:txBody>
          <a:bodyPr>
            <a:normAutofit fontScale="90000"/>
          </a:bodyPr>
          <a:lstStyle/>
          <a:p>
            <a:pPr algn="ctr"/>
            <a:r>
              <a:rPr lang="en-US" dirty="0" smtClean="0">
                <a:latin typeface="MV Boli" panose="02000500030200090000" pitchFamily="2" charset="0"/>
                <a:cs typeface="MV Boli" panose="02000500030200090000" pitchFamily="2" charset="0"/>
              </a:rPr>
              <a:t>Con los </a:t>
            </a:r>
            <a:r>
              <a:rPr lang="es-ES" dirty="0" smtClean="0">
                <a:latin typeface="MV Boli" panose="02000500030200090000" pitchFamily="2" charset="0"/>
                <a:cs typeface="MV Boli" panose="02000500030200090000" pitchFamily="2" charset="0"/>
              </a:rPr>
              <a:t>satélites podemos ver con otros ojos</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4" name="Marcador de contenido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1091" y="1248108"/>
            <a:ext cx="10582709" cy="4912059"/>
          </a:xfrm>
        </p:spPr>
      </p:pic>
    </p:spTree>
    <p:extLst>
      <p:ext uri="{BB962C8B-B14F-4D97-AF65-F5344CB8AC3E}">
        <p14:creationId xmlns:p14="http://schemas.microsoft.com/office/powerpoint/2010/main" val="2318774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err="1" smtClean="0">
                <a:latin typeface="MV Boli" panose="02000500030200090000" pitchFamily="2" charset="0"/>
                <a:cs typeface="MV Boli" panose="02000500030200090000" pitchFamily="2" charset="0"/>
              </a:rPr>
              <a:t>Pregunta</a:t>
            </a:r>
            <a:r>
              <a:rPr lang="en-US" dirty="0" smtClean="0">
                <a:latin typeface="MV Boli" panose="02000500030200090000" pitchFamily="2" charset="0"/>
                <a:cs typeface="MV Boli" panose="02000500030200090000" pitchFamily="2" charset="0"/>
              </a:rPr>
              <a:t> y </a:t>
            </a:r>
            <a:r>
              <a:rPr lang="en-US" dirty="0" err="1" smtClean="0">
                <a:latin typeface="MV Boli" panose="02000500030200090000" pitchFamily="2" charset="0"/>
                <a:cs typeface="MV Boli" panose="02000500030200090000" pitchFamily="2" charset="0"/>
              </a:rPr>
              <a:t>regalo</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5" name="Marcador de contenid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712" y="1027906"/>
            <a:ext cx="13552311" cy="7623175"/>
          </a:xfrm>
        </p:spPr>
      </p:pic>
    </p:spTree>
    <p:extLst>
      <p:ext uri="{BB962C8B-B14F-4D97-AF65-F5344CB8AC3E}">
        <p14:creationId xmlns:p14="http://schemas.microsoft.com/office/powerpoint/2010/main" val="4185929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 sz="4800" dirty="0">
                <a:latin typeface="MV Boli" panose="02000500030200090000" pitchFamily="2" charset="0"/>
                <a:ea typeface="+mn-ea"/>
                <a:cs typeface="MV Boli" panose="02000500030200090000" pitchFamily="2" charset="0"/>
              </a:rPr>
              <a:t>¡</a:t>
            </a:r>
            <a:r>
              <a:rPr lang="es-ES" sz="4800" dirty="0" smtClean="0">
                <a:latin typeface="MV Boli" panose="02000500030200090000" pitchFamily="2" charset="0"/>
                <a:ea typeface="+mn-ea"/>
                <a:cs typeface="MV Boli" panose="02000500030200090000" pitchFamily="2" charset="0"/>
              </a:rPr>
              <a:t>El </a:t>
            </a:r>
            <a:r>
              <a:rPr lang="es-ES" sz="4800" dirty="0">
                <a:latin typeface="MV Boli" panose="02000500030200090000" pitchFamily="2" charset="0"/>
                <a:ea typeface="+mn-ea"/>
                <a:cs typeface="MV Boli" panose="02000500030200090000" pitchFamily="2" charset="0"/>
              </a:rPr>
              <a:t>espacio también es </a:t>
            </a:r>
            <a:r>
              <a:rPr lang="es-ES" sz="4800" dirty="0" smtClean="0">
                <a:latin typeface="MV Boli" panose="02000500030200090000" pitchFamily="2" charset="0"/>
                <a:ea typeface="+mn-ea"/>
                <a:cs typeface="MV Boli" panose="02000500030200090000" pitchFamily="2" charset="0"/>
              </a:rPr>
              <a:t/>
            </a:r>
            <a:br>
              <a:rPr lang="es-ES" sz="4800" dirty="0" smtClean="0">
                <a:latin typeface="MV Boli" panose="02000500030200090000" pitchFamily="2" charset="0"/>
                <a:ea typeface="+mn-ea"/>
                <a:cs typeface="MV Boli" panose="02000500030200090000" pitchFamily="2" charset="0"/>
              </a:rPr>
            </a:br>
            <a:r>
              <a:rPr lang="es-ES" sz="4800" dirty="0" smtClean="0">
                <a:latin typeface="MV Boli" panose="02000500030200090000" pitchFamily="2" charset="0"/>
                <a:ea typeface="+mn-ea"/>
                <a:cs typeface="MV Boli" panose="02000500030200090000" pitchFamily="2" charset="0"/>
              </a:rPr>
              <a:t>cosa </a:t>
            </a:r>
            <a:r>
              <a:rPr lang="es-ES" sz="4800" dirty="0">
                <a:latin typeface="MV Boli" panose="02000500030200090000" pitchFamily="2" charset="0"/>
                <a:ea typeface="+mn-ea"/>
                <a:cs typeface="MV Boli" panose="02000500030200090000" pitchFamily="2" charset="0"/>
              </a:rPr>
              <a:t>de chicas</a:t>
            </a:r>
            <a:r>
              <a:rPr lang="es-ES" sz="4800" dirty="0" smtClean="0">
                <a:latin typeface="MV Boli" panose="02000500030200090000" pitchFamily="2" charset="0"/>
                <a:ea typeface="+mn-ea"/>
                <a:cs typeface="MV Boli" panose="02000500030200090000" pitchFamily="2" charset="0"/>
              </a:rPr>
              <a:t>!</a:t>
            </a:r>
            <a:endParaRPr lang="es-ES" sz="4800" dirty="0">
              <a:latin typeface="MV Boli" panose="02000500030200090000" pitchFamily="2" charset="0"/>
              <a:ea typeface="+mn-ea"/>
              <a:cs typeface="MV Boli" panose="02000500030200090000" pitchFamily="2" charset="0"/>
            </a:endParaRPr>
          </a:p>
        </p:txBody>
      </p:sp>
      <p:sp>
        <p:nvSpPr>
          <p:cNvPr id="3" name="Subtítulo 2"/>
          <p:cNvSpPr>
            <a:spLocks noGrp="1"/>
          </p:cNvSpPr>
          <p:nvPr>
            <p:ph type="subTitle" idx="1"/>
          </p:nvPr>
        </p:nvSpPr>
        <p:spPr/>
        <p:txBody>
          <a:bodyPr>
            <a:normAutofit fontScale="77500" lnSpcReduction="20000"/>
          </a:bodyPr>
          <a:lstStyle/>
          <a:p>
            <a:endParaRPr lang="en-GB" dirty="0" smtClean="0"/>
          </a:p>
          <a:p>
            <a:r>
              <a:rPr lang="en-GB" dirty="0" smtClean="0"/>
              <a:t>Carlos </a:t>
            </a:r>
            <a:r>
              <a:rPr lang="en-GB" dirty="0" err="1" smtClean="0"/>
              <a:t>Granell</a:t>
            </a:r>
            <a:r>
              <a:rPr lang="en-GB" dirty="0"/>
              <a:t>, </a:t>
            </a:r>
            <a:r>
              <a:rPr lang="en-GB" dirty="0" err="1"/>
              <a:t>Estefanía</a:t>
            </a:r>
            <a:r>
              <a:rPr lang="en-GB" dirty="0"/>
              <a:t> </a:t>
            </a:r>
            <a:r>
              <a:rPr lang="en-GB" dirty="0" smtClean="0"/>
              <a:t>Aguilar</a:t>
            </a:r>
          </a:p>
          <a:p>
            <a:endParaRPr lang="en-GB" dirty="0"/>
          </a:p>
          <a:p>
            <a:r>
              <a:rPr lang="en-GB" dirty="0" smtClean="0"/>
              <a:t>6º PRIMARIA CEIP </a:t>
            </a:r>
            <a:r>
              <a:rPr lang="en-GB" dirty="0" err="1" smtClean="0"/>
              <a:t>Penyagolosa</a:t>
            </a:r>
            <a:r>
              <a:rPr lang="en-GB" dirty="0" smtClean="0"/>
              <a:t> de </a:t>
            </a:r>
            <a:r>
              <a:rPr lang="en-GB" dirty="0" err="1" smtClean="0"/>
              <a:t>Burriana</a:t>
            </a:r>
            <a:endParaRPr lang="en-GB" dirty="0" smtClean="0"/>
          </a:p>
          <a:p>
            <a:r>
              <a:rPr lang="en-GB" dirty="0" smtClean="0"/>
              <a:t>11 </a:t>
            </a:r>
            <a:r>
              <a:rPr lang="en-GB" dirty="0" err="1" smtClean="0"/>
              <a:t>Febrero</a:t>
            </a:r>
            <a:r>
              <a:rPr lang="en-GB" dirty="0" smtClean="0"/>
              <a:t> 2019</a:t>
            </a:r>
            <a:endParaRPr lang="en-GB" dirty="0"/>
          </a:p>
        </p:txBody>
      </p:sp>
    </p:spTree>
    <p:extLst>
      <p:ext uri="{BB962C8B-B14F-4D97-AF65-F5344CB8AC3E}">
        <p14:creationId xmlns:p14="http://schemas.microsoft.com/office/powerpoint/2010/main" val="2963574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err="1" smtClean="0">
                <a:latin typeface="MV Boli" panose="02000500030200090000" pitchFamily="2" charset="0"/>
                <a:cs typeface="MV Boli" panose="02000500030200090000" pitchFamily="2" charset="0"/>
              </a:rPr>
              <a:t>Pregunta</a:t>
            </a:r>
            <a:r>
              <a:rPr lang="en-US" dirty="0" smtClean="0">
                <a:latin typeface="MV Boli" panose="02000500030200090000" pitchFamily="2" charset="0"/>
                <a:cs typeface="MV Boli" panose="02000500030200090000" pitchFamily="2" charset="0"/>
              </a:rPr>
              <a:t> y </a:t>
            </a:r>
            <a:r>
              <a:rPr lang="en-US" dirty="0" err="1" smtClean="0">
                <a:latin typeface="MV Boli" panose="02000500030200090000" pitchFamily="2" charset="0"/>
                <a:cs typeface="MV Boli" panose="02000500030200090000" pitchFamily="2" charset="0"/>
              </a:rPr>
              <a:t>regalo</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711" y="1027906"/>
            <a:ext cx="13615811" cy="7658894"/>
          </a:xfrm>
        </p:spPr>
      </p:pic>
    </p:spTree>
    <p:extLst>
      <p:ext uri="{BB962C8B-B14F-4D97-AF65-F5344CB8AC3E}">
        <p14:creationId xmlns:p14="http://schemas.microsoft.com/office/powerpoint/2010/main" val="36618782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6" name="Marcador de contenido 5">
            <a:hlinkClick r:id="rId3"/>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8775" y="1027906"/>
            <a:ext cx="11074450" cy="4998510"/>
          </a:xfrm>
        </p:spPr>
      </p:pic>
    </p:spTree>
    <p:extLst>
      <p:ext uri="{BB962C8B-B14F-4D97-AF65-F5344CB8AC3E}">
        <p14:creationId xmlns:p14="http://schemas.microsoft.com/office/powerpoint/2010/main" val="185081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 name="Imagen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55" y="559396"/>
            <a:ext cx="11160870" cy="5604337"/>
          </a:xfrm>
          <a:prstGeom prst="rect">
            <a:avLst/>
          </a:prstGeom>
        </p:spPr>
      </p:pic>
    </p:spTree>
    <p:extLst>
      <p:ext uri="{BB962C8B-B14F-4D97-AF65-F5344CB8AC3E}">
        <p14:creationId xmlns:p14="http://schemas.microsoft.com/office/powerpoint/2010/main" val="2036706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838200" y="807308"/>
            <a:ext cx="10515600" cy="5369655"/>
          </a:xfrm>
        </p:spPr>
        <p:txBody>
          <a:bodyPr>
            <a:normAutofit/>
          </a:bodyPr>
          <a:lstStyle/>
          <a:p>
            <a:pPr marL="0" indent="0" algn="ctr">
              <a:buNone/>
            </a:pPr>
            <a:endParaRPr lang="es-ES" sz="7200" b="1" dirty="0" smtClean="0">
              <a:solidFill>
                <a:srgbClr val="33CCCC"/>
              </a:solidFill>
              <a:latin typeface="MV Boli" panose="02000500030200090000" pitchFamily="2" charset="0"/>
              <a:cs typeface="MV Boli" panose="02000500030200090000" pitchFamily="2" charset="0"/>
            </a:endParaRPr>
          </a:p>
          <a:p>
            <a:pPr marL="0" indent="0" algn="ctr">
              <a:buNone/>
            </a:pPr>
            <a:r>
              <a:rPr lang="es-ES" sz="7200" b="1" dirty="0" smtClean="0">
                <a:solidFill>
                  <a:srgbClr val="33CCCC"/>
                </a:solidFill>
                <a:latin typeface="MV Boli" panose="02000500030200090000" pitchFamily="2" charset="0"/>
                <a:cs typeface="MV Boli" panose="02000500030200090000" pitchFamily="2" charset="0"/>
              </a:rPr>
              <a:t>Y tú, </a:t>
            </a:r>
          </a:p>
          <a:p>
            <a:pPr marL="0" indent="0" algn="ctr">
              <a:buNone/>
            </a:pPr>
            <a:r>
              <a:rPr lang="es-ES" sz="7200" b="1" dirty="0" smtClean="0">
                <a:solidFill>
                  <a:srgbClr val="33CCCC"/>
                </a:solidFill>
                <a:latin typeface="MV Boli" panose="02000500030200090000" pitchFamily="2" charset="0"/>
                <a:cs typeface="MV Boli" panose="02000500030200090000" pitchFamily="2" charset="0"/>
              </a:rPr>
              <a:t>¿dónde quieres llegar?</a:t>
            </a:r>
            <a:endParaRPr lang="es-ES" sz="7200" b="1" dirty="0">
              <a:solidFill>
                <a:srgbClr val="33CCCC"/>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278585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a:p>
        </p:txBody>
      </p:sp>
      <p:pic>
        <p:nvPicPr>
          <p:cNvPr id="1026" name="Picture 2" descr="https://www.esa.int/var/esa/storage/images/esa_multimedia/images/2013/06/sunita_williams_spacewalk/12890951-1-eng-GB/Sunita_Williams_spacewalk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297" y="645812"/>
            <a:ext cx="7261997" cy="482196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8371003" y="5992297"/>
            <a:ext cx="3469064" cy="461665"/>
          </a:xfrm>
          <a:prstGeom prst="rect">
            <a:avLst/>
          </a:prstGeom>
          <a:noFill/>
        </p:spPr>
        <p:txBody>
          <a:bodyPr wrap="square" rtlCol="0">
            <a:spAutoFit/>
          </a:bodyPr>
          <a:lstStyle/>
          <a:p>
            <a:r>
              <a:rPr lang="es-ES" sz="2400" dirty="0">
                <a:solidFill>
                  <a:schemeClr val="bg1"/>
                </a:solidFill>
                <a:latin typeface="MV Boli" panose="02000500030200090000" pitchFamily="2" charset="0"/>
                <a:cs typeface="MV Boli" panose="02000500030200090000" pitchFamily="2" charset="0"/>
              </a:rPr>
              <a:t>Sunita Williams</a:t>
            </a:r>
          </a:p>
        </p:txBody>
      </p:sp>
    </p:spTree>
    <p:extLst>
      <p:ext uri="{BB962C8B-B14F-4D97-AF65-F5344CB8AC3E}">
        <p14:creationId xmlns:p14="http://schemas.microsoft.com/office/powerpoint/2010/main" val="3557944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a:p>
        </p:txBody>
      </p:sp>
      <p:pic>
        <p:nvPicPr>
          <p:cNvPr id="1026" name="Picture 2" descr="https://www.esa.int/var/esa/storage/images/esa_multimedia/images/2013/06/sunita_williams_spacewalk/12890951-1-eng-GB/Sunita_Williams_spacewalk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297" y="645812"/>
            <a:ext cx="7261997" cy="4821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quot;sunita william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0688" y="2874661"/>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8371003" y="5992297"/>
            <a:ext cx="3469064" cy="461665"/>
          </a:xfrm>
          <a:prstGeom prst="rect">
            <a:avLst/>
          </a:prstGeom>
          <a:noFill/>
        </p:spPr>
        <p:txBody>
          <a:bodyPr wrap="square" rtlCol="0">
            <a:spAutoFit/>
          </a:bodyPr>
          <a:lstStyle/>
          <a:p>
            <a:r>
              <a:rPr lang="es-ES" sz="2400" dirty="0">
                <a:solidFill>
                  <a:schemeClr val="bg1"/>
                </a:solidFill>
                <a:latin typeface="MV Boli" panose="02000500030200090000" pitchFamily="2" charset="0"/>
                <a:cs typeface="MV Boli" panose="02000500030200090000" pitchFamily="2" charset="0"/>
              </a:rPr>
              <a:t>Sunita Williams</a:t>
            </a:r>
          </a:p>
        </p:txBody>
      </p:sp>
    </p:spTree>
    <p:extLst>
      <p:ext uri="{BB962C8B-B14F-4D97-AF65-F5344CB8AC3E}">
        <p14:creationId xmlns:p14="http://schemas.microsoft.com/office/powerpoint/2010/main" val="3175528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a:p>
        </p:txBody>
      </p:sp>
      <p:pic>
        <p:nvPicPr>
          <p:cNvPr id="1026" name="Picture 2" descr="https://www.esa.int/var/esa/storage/images/esa_multimedia/images/2013/06/sunita_williams_spacewalk/12890951-1-eng-GB/Sunita_Williams_spacewalk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297" y="645812"/>
            <a:ext cx="7261997" cy="4821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quot;sunita william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0688" y="2874661"/>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8371003" y="5992297"/>
            <a:ext cx="3469064" cy="461665"/>
          </a:xfrm>
          <a:prstGeom prst="rect">
            <a:avLst/>
          </a:prstGeom>
          <a:noFill/>
        </p:spPr>
        <p:txBody>
          <a:bodyPr wrap="square" rtlCol="0">
            <a:spAutoFit/>
          </a:bodyPr>
          <a:lstStyle/>
          <a:p>
            <a:r>
              <a:rPr lang="es-ES" sz="2400" dirty="0">
                <a:solidFill>
                  <a:schemeClr val="bg1"/>
                </a:solidFill>
                <a:latin typeface="MV Boli" panose="02000500030200090000" pitchFamily="2" charset="0"/>
                <a:cs typeface="MV Boli" panose="02000500030200090000" pitchFamily="2" charset="0"/>
              </a:rPr>
              <a:t>Sunita Williams</a:t>
            </a:r>
          </a:p>
        </p:txBody>
      </p:sp>
      <p:pic>
        <p:nvPicPr>
          <p:cNvPr id="5" name="Picture 2" descr="Samantha Cristoforetti portra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884" y="3061882"/>
            <a:ext cx="2494547" cy="311508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18186" y="6117376"/>
            <a:ext cx="4326109" cy="461665"/>
          </a:xfrm>
          <a:prstGeom prst="rect">
            <a:avLst/>
          </a:prstGeom>
          <a:noFill/>
        </p:spPr>
        <p:txBody>
          <a:bodyPr wrap="square" rtlCol="0">
            <a:spAutoFit/>
          </a:bodyPr>
          <a:lstStyle/>
          <a:p>
            <a:r>
              <a:rPr lang="es-ES" sz="2400" dirty="0" err="1">
                <a:latin typeface="MV Boli" panose="02000500030200090000" pitchFamily="2" charset="0"/>
                <a:cs typeface="MV Boli" panose="02000500030200090000" pitchFamily="2" charset="0"/>
              </a:rPr>
              <a:t>Samantha</a:t>
            </a:r>
            <a:r>
              <a:rPr lang="es-ES" sz="2400" dirty="0">
                <a:latin typeface="MV Boli" panose="02000500030200090000" pitchFamily="2" charset="0"/>
                <a:cs typeface="MV Boli" panose="02000500030200090000" pitchFamily="2" charset="0"/>
              </a:rPr>
              <a:t> </a:t>
            </a:r>
            <a:r>
              <a:rPr lang="es-ES" sz="2400" dirty="0" err="1">
                <a:latin typeface="MV Boli" panose="02000500030200090000" pitchFamily="2" charset="0"/>
                <a:cs typeface="MV Boli" panose="02000500030200090000" pitchFamily="2" charset="0"/>
              </a:rPr>
              <a:t>Cristoforetti</a:t>
            </a:r>
            <a:endParaRPr lang="es-ES"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87074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838200" y="1219200"/>
            <a:ext cx="10515600" cy="4957763"/>
          </a:xfrm>
        </p:spPr>
        <p:txBody>
          <a:bodyPr>
            <a:normAutofit/>
          </a:bodyPr>
          <a:lstStyle/>
          <a:p>
            <a:pPr marL="0" indent="0" algn="ctr">
              <a:buNone/>
            </a:pPr>
            <a:endParaRPr lang="es-ES" sz="7200" b="1" dirty="0" smtClean="0">
              <a:solidFill>
                <a:srgbClr val="33CCCC"/>
              </a:solidFill>
              <a:latin typeface="MV Boli" panose="02000500030200090000" pitchFamily="2" charset="0"/>
              <a:cs typeface="MV Boli" panose="02000500030200090000" pitchFamily="2" charset="0"/>
            </a:endParaRPr>
          </a:p>
          <a:p>
            <a:pPr marL="0" indent="0" algn="ctr">
              <a:buNone/>
            </a:pPr>
            <a:r>
              <a:rPr lang="es-ES" sz="7200" b="1" dirty="0" smtClean="0">
                <a:solidFill>
                  <a:srgbClr val="33CCCC"/>
                </a:solidFill>
                <a:latin typeface="MV Boli" panose="02000500030200090000" pitchFamily="2" charset="0"/>
                <a:cs typeface="MV Boli" panose="02000500030200090000" pitchFamily="2" charset="0"/>
              </a:rPr>
              <a:t>¡</a:t>
            </a:r>
            <a:r>
              <a:rPr lang="es-ES" sz="7200" b="1" dirty="0">
                <a:solidFill>
                  <a:srgbClr val="33CCCC"/>
                </a:solidFill>
                <a:latin typeface="MV Boli" panose="02000500030200090000" pitchFamily="2" charset="0"/>
                <a:cs typeface="MV Boli" panose="02000500030200090000" pitchFamily="2" charset="0"/>
              </a:rPr>
              <a:t>El espacio también es cosa de chicas! </a:t>
            </a:r>
          </a:p>
        </p:txBody>
      </p:sp>
    </p:spTree>
    <p:extLst>
      <p:ext uri="{BB962C8B-B14F-4D97-AF65-F5344CB8AC3E}">
        <p14:creationId xmlns:p14="http://schemas.microsoft.com/office/powerpoint/2010/main" val="573704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95415" y="337751"/>
            <a:ext cx="11541212" cy="1446550"/>
          </a:xfrm>
          <a:prstGeom prst="rect">
            <a:avLst/>
          </a:prstGeom>
          <a:noFill/>
        </p:spPr>
        <p:txBody>
          <a:bodyPr wrap="square" rtlCol="0">
            <a:spAutoFit/>
          </a:bodyPr>
          <a:lstStyle/>
          <a:p>
            <a:pPr algn="ctr"/>
            <a:r>
              <a:rPr lang="es-ES" sz="4400" dirty="0" smtClean="0">
                <a:latin typeface="MV Boli" panose="02000500030200090000" pitchFamily="2" charset="0"/>
                <a:ea typeface="+mj-ea"/>
                <a:cs typeface="MV Boli" panose="02000500030200090000" pitchFamily="2" charset="0"/>
              </a:rPr>
              <a:t>Valentina </a:t>
            </a:r>
            <a:r>
              <a:rPr lang="es-ES" sz="4400" dirty="0" err="1" smtClean="0">
                <a:latin typeface="MV Boli" panose="02000500030200090000" pitchFamily="2" charset="0"/>
                <a:ea typeface="+mj-ea"/>
                <a:cs typeface="MV Boli" panose="02000500030200090000" pitchFamily="2" charset="0"/>
              </a:rPr>
              <a:t>Tereshkova</a:t>
            </a:r>
            <a:r>
              <a:rPr lang="es-ES" sz="4400" dirty="0" smtClean="0">
                <a:latin typeface="MV Boli" panose="02000500030200090000" pitchFamily="2" charset="0"/>
                <a:ea typeface="+mj-ea"/>
                <a:cs typeface="MV Boli" panose="02000500030200090000" pitchFamily="2" charset="0"/>
              </a:rPr>
              <a:t> (1963) 1ª mujer astronauta</a:t>
            </a:r>
            <a:endParaRPr lang="es-ES" sz="4400" dirty="0">
              <a:latin typeface="MV Boli" panose="02000500030200090000" pitchFamily="2" charset="0"/>
              <a:ea typeface="+mj-ea"/>
              <a:cs typeface="MV Boli" panose="02000500030200090000" pitchFamily="2" charset="0"/>
            </a:endParaRPr>
          </a:p>
        </p:txBody>
      </p:sp>
      <p:pic>
        <p:nvPicPr>
          <p:cNvPr id="3074" name="Picture 2" descr="Resultado de imagen de valentina tereshk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461" y="1949777"/>
            <a:ext cx="6777119" cy="366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26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err="1" smtClean="0">
                <a:latin typeface="MV Boli" panose="02000500030200090000" pitchFamily="2" charset="0"/>
                <a:cs typeface="MV Boli" panose="02000500030200090000" pitchFamily="2" charset="0"/>
              </a:rPr>
              <a:t>Qué</a:t>
            </a:r>
            <a:r>
              <a:rPr lang="en-US" dirty="0" smtClean="0">
                <a:latin typeface="MV Boli" panose="02000500030200090000" pitchFamily="2" charset="0"/>
                <a:cs typeface="MV Boli" panose="02000500030200090000" pitchFamily="2" charset="0"/>
              </a:rPr>
              <a:t> son los </a:t>
            </a:r>
            <a:r>
              <a:rPr lang="en-US" dirty="0" err="1" smtClean="0">
                <a:latin typeface="MV Boli" panose="02000500030200090000" pitchFamily="2" charset="0"/>
                <a:cs typeface="MV Boli" panose="02000500030200090000" pitchFamily="2" charset="0"/>
              </a:rPr>
              <a:t>satélites</a:t>
            </a:r>
            <a:r>
              <a:rPr lang="en-US" dirty="0" smtClean="0">
                <a:latin typeface="MV Boli" panose="02000500030200090000" pitchFamily="2" charset="0"/>
                <a:cs typeface="MV Boli" panose="02000500030200090000" pitchFamily="2" charset="0"/>
              </a:rPr>
              <a:t>?</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4" name="Marcador de contenido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72826" y="1027906"/>
            <a:ext cx="7192280" cy="5032223"/>
          </a:xfrm>
        </p:spPr>
      </p:pic>
    </p:spTree>
    <p:extLst>
      <p:ext uri="{BB962C8B-B14F-4D97-AF65-F5344CB8AC3E}">
        <p14:creationId xmlns:p14="http://schemas.microsoft.com/office/powerpoint/2010/main" val="3359057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1800" y="365125"/>
            <a:ext cx="10922000" cy="1325563"/>
          </a:xfrm>
        </p:spPr>
        <p:txBody>
          <a:bodyPr>
            <a:normAutofit fontScale="90000"/>
          </a:bodyPr>
          <a:lstStyle/>
          <a:p>
            <a:pPr algn="ctr"/>
            <a:r>
              <a:rPr lang="en-US" dirty="0" smtClean="0">
                <a:latin typeface="MV Boli" panose="02000500030200090000" pitchFamily="2" charset="0"/>
                <a:cs typeface="MV Boli" panose="02000500030200090000" pitchFamily="2" charset="0"/>
              </a:rPr>
              <a:t>Los satellites </a:t>
            </a:r>
            <a:r>
              <a:rPr lang="en-US" dirty="0" err="1" smtClean="0">
                <a:latin typeface="MV Boli" panose="02000500030200090000" pitchFamily="2" charset="0"/>
                <a:cs typeface="MV Boli" panose="02000500030200090000" pitchFamily="2" charset="0"/>
              </a:rPr>
              <a:t>orbitan</a:t>
            </a:r>
            <a:r>
              <a:rPr lang="en-US" dirty="0" smtClean="0">
                <a:latin typeface="MV Boli" panose="02000500030200090000" pitchFamily="2" charset="0"/>
                <a:cs typeface="MV Boli" panose="02000500030200090000" pitchFamily="2" charset="0"/>
              </a:rPr>
              <a:t> </a:t>
            </a:r>
            <a:r>
              <a:rPr lang="en-US" dirty="0" err="1" smtClean="0">
                <a:latin typeface="MV Boli" panose="02000500030200090000" pitchFamily="2" charset="0"/>
                <a:cs typeface="MV Boli" panose="02000500030200090000" pitchFamily="2" charset="0"/>
              </a:rPr>
              <a:t>alrededor</a:t>
            </a:r>
            <a:r>
              <a:rPr lang="en-US" dirty="0" smtClean="0">
                <a:latin typeface="MV Boli" panose="02000500030200090000" pitchFamily="2" charset="0"/>
                <a:cs typeface="MV Boli" panose="02000500030200090000" pitchFamily="2" charset="0"/>
              </a:rPr>
              <a:t> de la Tierra</a:t>
            </a:r>
            <a:r>
              <a:rPr lang="es-ES" sz="8800" dirty="0">
                <a:latin typeface="MV Boli" panose="02000500030200090000" pitchFamily="2" charset="0"/>
                <a:cs typeface="MV Boli" panose="02000500030200090000" pitchFamily="2" charset="0"/>
              </a:rPr>
              <a:t/>
            </a:r>
            <a:br>
              <a:rPr lang="es-ES" sz="8800" dirty="0">
                <a:latin typeface="MV Boli" panose="02000500030200090000" pitchFamily="2" charset="0"/>
                <a:cs typeface="MV Boli" panose="02000500030200090000" pitchFamily="2" charset="0"/>
              </a:rPr>
            </a:br>
            <a:endParaRPr lang="en-GB" dirty="0"/>
          </a:p>
        </p:txBody>
      </p:sp>
      <p:pic>
        <p:nvPicPr>
          <p:cNvPr id="7" name="Marcador de contenido 6">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83765" y="1264151"/>
            <a:ext cx="8447356" cy="4751638"/>
          </a:xfrm>
        </p:spPr>
      </p:pic>
    </p:spTree>
    <p:extLst>
      <p:ext uri="{BB962C8B-B14F-4D97-AF65-F5344CB8AC3E}">
        <p14:creationId xmlns:p14="http://schemas.microsoft.com/office/powerpoint/2010/main" val="189639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1177</Words>
  <Application>Microsoft Office PowerPoint</Application>
  <PresentationFormat>Panorámica</PresentationFormat>
  <Paragraphs>161</Paragraphs>
  <Slides>23</Slides>
  <Notes>23</Notes>
  <HiddenSlides>1</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Calibri Light</vt:lpstr>
      <vt:lpstr>MV Boli</vt:lpstr>
      <vt:lpstr>Tema de Office</vt:lpstr>
      <vt:lpstr>Presentación de PowerPoint</vt:lpstr>
      <vt:lpstr>¡El espacio también es  cosa de chicas!</vt:lpstr>
      <vt:lpstr>Presentación de PowerPoint</vt:lpstr>
      <vt:lpstr>Presentación de PowerPoint</vt:lpstr>
      <vt:lpstr>Presentación de PowerPoint</vt:lpstr>
      <vt:lpstr>Presentación de PowerPoint</vt:lpstr>
      <vt:lpstr>Presentación de PowerPoint</vt:lpstr>
      <vt:lpstr>Qué son los satélites? </vt:lpstr>
      <vt:lpstr>Los satellites orbitan alrededor de la Tierra </vt:lpstr>
      <vt:lpstr>Pregunta y regalo </vt:lpstr>
      <vt:lpstr>Pregunta y regalo </vt:lpstr>
      <vt:lpstr>Presentación de PowerPoint</vt:lpstr>
      <vt:lpstr>Presentación de PowerPoint</vt:lpstr>
      <vt:lpstr>Con los satélites podemos observar la Tierra </vt:lpstr>
      <vt:lpstr>Pregunta y regalo </vt:lpstr>
      <vt:lpstr> </vt:lpstr>
      <vt:lpstr>Con los satélites podemos ver con otros ojos </vt:lpstr>
      <vt:lpstr>Con los satélites podemos ver con otros ojos </vt:lpstr>
      <vt:lpstr>Pregunta y regalo </vt:lpstr>
      <vt:lpstr>Pregunta y regalo </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Maria Sybillla Merian   entomóloga e ilustradora</dc:title>
  <dc:creator>Tefi</dc:creator>
  <cp:lastModifiedBy>Tefi</cp:lastModifiedBy>
  <cp:revision>53</cp:revision>
  <cp:lastPrinted>2019-02-09T10:15:35Z</cp:lastPrinted>
  <dcterms:created xsi:type="dcterms:W3CDTF">2019-01-31T09:31:54Z</dcterms:created>
  <dcterms:modified xsi:type="dcterms:W3CDTF">2019-02-21T08:45:41Z</dcterms:modified>
</cp:coreProperties>
</file>