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21" r:id="rId3"/>
    <p:sldId id="329" r:id="rId4"/>
    <p:sldId id="342" r:id="rId5"/>
    <p:sldId id="322" r:id="rId6"/>
    <p:sldId id="323" r:id="rId7"/>
    <p:sldId id="324" r:id="rId8"/>
    <p:sldId id="325" r:id="rId9"/>
    <p:sldId id="326" r:id="rId10"/>
    <p:sldId id="330" r:id="rId11"/>
    <p:sldId id="357" r:id="rId12"/>
    <p:sldId id="327" r:id="rId13"/>
    <p:sldId id="328" r:id="rId14"/>
    <p:sldId id="356" r:id="rId15"/>
    <p:sldId id="331" r:id="rId16"/>
    <p:sldId id="287" r:id="rId17"/>
    <p:sldId id="333" r:id="rId18"/>
    <p:sldId id="332" r:id="rId19"/>
    <p:sldId id="344" r:id="rId20"/>
    <p:sldId id="263" r:id="rId21"/>
    <p:sldId id="294" r:id="rId22"/>
    <p:sldId id="295" r:id="rId23"/>
    <p:sldId id="296" r:id="rId24"/>
    <p:sldId id="299" r:id="rId25"/>
    <p:sldId id="300" r:id="rId26"/>
    <p:sldId id="319" r:id="rId27"/>
    <p:sldId id="334" r:id="rId28"/>
    <p:sldId id="346" r:id="rId29"/>
    <p:sldId id="338" r:id="rId30"/>
    <p:sldId id="345" r:id="rId31"/>
    <p:sldId id="337" r:id="rId32"/>
    <p:sldId id="311" r:id="rId33"/>
    <p:sldId id="347" r:id="rId34"/>
    <p:sldId id="349" r:id="rId35"/>
    <p:sldId id="348" r:id="rId36"/>
    <p:sldId id="343" r:id="rId37"/>
    <p:sldId id="351" r:id="rId38"/>
    <p:sldId id="352" r:id="rId39"/>
    <p:sldId id="353" r:id="rId40"/>
    <p:sldId id="354" r:id="rId41"/>
    <p:sldId id="355" r:id="rId42"/>
    <p:sldId id="350" r:id="rId43"/>
    <p:sldId id="280" r:id="rId44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B3A7"/>
    <a:srgbClr val="00B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01" autoAdjust="0"/>
    <p:restoredTop sz="76783" autoAdjust="0"/>
  </p:normalViewPr>
  <p:slideViewPr>
    <p:cSldViewPr showGuides="1">
      <p:cViewPr varScale="1">
        <p:scale>
          <a:sx n="97" d="100"/>
          <a:sy n="97" d="100"/>
        </p:scale>
        <p:origin x="1548" y="102"/>
      </p:cViewPr>
      <p:guideLst>
        <p:guide orient="horz" pos="22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1" d="100"/>
          <a:sy n="81" d="100"/>
        </p:scale>
        <p:origin x="-636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3984D476-86F2-44FE-9496-D2E7147A885E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9A066400-FC31-4FAC-8CC8-CB62748F3DC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9501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BCB8E17F-5DFB-4407-99CD-2900906968B4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9AEE8CDE-8A47-4ADD-95B3-A538C100949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250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cumulative-global-plastic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Ho</a:t>
            </a:r>
            <a:r>
              <a:rPr lang="es-ES" baseline="0" dirty="0" smtClean="0"/>
              <a:t>y no es el día de explicar la investigación que hacemos </a:t>
            </a:r>
            <a:endParaRPr lang="es-ES" dirty="0" smtClean="0"/>
          </a:p>
          <a:p>
            <a:r>
              <a:rPr lang="es-ES" dirty="0" smtClean="0"/>
              <a:t>Hoy no</a:t>
            </a:r>
            <a:r>
              <a:rPr lang="es-ES" baseline="0" dirty="0" smtClean="0"/>
              <a:t> es el día de la investigación y la ciencia</a:t>
            </a:r>
          </a:p>
          <a:p>
            <a:r>
              <a:rPr lang="es-ES" baseline="0" dirty="0" smtClean="0"/>
              <a:t>Lamentablemente, es el día de la mujer en la ciencia, lo cual indica que ha existe </a:t>
            </a:r>
            <a:r>
              <a:rPr lang="es-ES" baseline="0" dirty="0" err="1" smtClean="0"/>
              <a:t>discriminacion</a:t>
            </a:r>
            <a:r>
              <a:rPr lang="es-ES" baseline="0" dirty="0" smtClean="0"/>
              <a:t> hacia la mujer en el pasado y presente.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5374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https://elpais.com/elpais/2018/04/13/mundo_animal/1523614820_713628.html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76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https://elpais.com/elpais/2018/04/13/mundo_animal/1523614820_713628.html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4157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http://app.dumpark.com/seas-of-plastic-2/, con d</a:t>
            </a:r>
            <a:r>
              <a:rPr lang="es-ES" baseline="0" dirty="0" err="1" smtClean="0"/>
              <a:t>atos</a:t>
            </a:r>
            <a:r>
              <a:rPr lang="es-ES" baseline="0" dirty="0" smtClean="0"/>
              <a:t> basados en mediaciones directas de expediciones.</a:t>
            </a:r>
            <a:endParaRPr lang="en-GB" dirty="0" smtClean="0"/>
          </a:p>
          <a:p>
            <a:endParaRPr lang="en-GB" dirty="0" smtClean="0"/>
          </a:p>
          <a:p>
            <a:r>
              <a:rPr lang="es-ES" dirty="0" smtClean="0"/>
              <a:t>¿Dónde se concentra</a:t>
            </a:r>
            <a:r>
              <a:rPr lang="es-ES" baseline="0" dirty="0" smtClean="0"/>
              <a:t> el plástico que llega al océanos? 5 grandes áreas</a:t>
            </a:r>
          </a:p>
          <a:p>
            <a:r>
              <a:rPr lang="es-ES" baseline="0" dirty="0" smtClean="0"/>
              <a:t>Pero no es visible porque no esta en la superficie y a muy pequeña escala (nano-</a:t>
            </a:r>
            <a:r>
              <a:rPr lang="es-ES" baseline="0" dirty="0" err="1" smtClean="0"/>
              <a:t>plastivo</a:t>
            </a:r>
            <a:r>
              <a:rPr lang="es-ES" baseline="0" dirty="0" smtClean="0"/>
              <a:t>, , pero </a:t>
            </a:r>
          </a:p>
          <a:p>
            <a:r>
              <a:rPr lang="es-ES" baseline="0" dirty="0" smtClean="0"/>
              <a:t>. 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1263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292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 smtClean="0"/>
              <a:t>absurdo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deperdiciar</a:t>
            </a:r>
            <a:r>
              <a:rPr lang="en-GB" baseline="0" dirty="0" smtClean="0"/>
              <a:t> el 50 % del </a:t>
            </a:r>
            <a:r>
              <a:rPr lang="en-GB" baseline="0" dirty="0" err="1" smtClean="0"/>
              <a:t>potencial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humano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937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401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455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0548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De las tres frases,</a:t>
            </a:r>
            <a:r>
              <a:rPr lang="es-ES" baseline="0" dirty="0" smtClean="0"/>
              <a:t> la única cierta es la última. Las dos primeras son falacias, estereotipos estúpidos de nuestra sociedad que no se sostienen científicamente</a:t>
            </a:r>
          </a:p>
          <a:p>
            <a:endParaRPr lang="es-ES" baseline="0" dirty="0" smtClean="0"/>
          </a:p>
          <a:p>
            <a:r>
              <a:rPr lang="es-ES" baseline="0" dirty="0" smtClean="0"/>
              <a:t>Estoy aquí para mostraros con datos que, lamentablemente, la tercera frase es cierta.</a:t>
            </a:r>
          </a:p>
          <a:p>
            <a:r>
              <a:rPr lang="es-ES" baseline="0" dirty="0" smtClean="0"/>
              <a:t>Y estoy aquí para mostraros con datos que, afortunadamente, las dos primeras son falsas.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894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-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444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540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18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189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18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189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189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18189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406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I.2.1.b Estudiantes matriculados por curso académico, nivel y ciclo, tipo de universidad, sexo y campo de estudio</a:t>
            </a:r>
          </a:p>
          <a:p>
            <a:endParaRPr lang="es-E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dirty="0" smtClean="0"/>
              <a:t>https://www.educacion.gob.es/educabase/tabla.do?sel_1=1&amp;busc_1=&amp;cri1=00&amp;sel_2=1&amp;busc_2=&amp;cri2=00&amp;sel_3=5&amp;busc_3=&amp;cri3=081&amp;cri3=085&amp;cri3=087&amp;cri3=090&amp;cri3=098&amp;sel_4=32&amp;busc_4=&amp;cri4=00&amp;cri4=01&amp;cri4=02&amp;cri4=03&amp;cri4=04&amp;cri4=05&amp;cri4=06&amp;cri4=07&amp;cri4=08&amp;cri4=09&amp;cri4=10&amp;cri4=11&amp;cri4=12&amp;cri4=13&amp;cri4=14&amp;cri4=15&amp;cri4=16&amp;cri4=17&amp;cri4=18&amp;cri4=19&amp;cri4=20&amp;cri4=21&amp;cri4=22&amp;cri4=23&amp;cri4=24&amp;cri4=25&amp;cri4=26&amp;cri4=27&amp;cri4=28&amp;cri4=29&amp;cri4=30&amp;cri4=31&amp;sel_5=1&amp;busc_5=&amp;cri5=01&amp;rows=Tipo+de+universidad&amp;rows=Nivel+y+Ciclo&amp;rows=Campo+de+estudio&amp;columns=Curso+acad%E9mico&amp;columns=Sexo&amp;numCri=5&amp;NumCeldas=160&amp;type=pcaxis&amp;path=%2FUniversitaria%2FSeries%2FEstudiantes%2FMatriculados%2Fl0%2F&amp;file=SMAT_I21B.px&amp;divi=&amp;per=&amp;idtab=&amp;accion=htm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5729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Informe</a:t>
            </a:r>
            <a:r>
              <a:rPr lang="en-GB" dirty="0" smtClean="0"/>
              <a:t> </a:t>
            </a:r>
            <a:r>
              <a:rPr lang="en-GB" dirty="0" err="1" smtClean="0"/>
              <a:t>Tendecias</a:t>
            </a:r>
            <a:r>
              <a:rPr lang="en-GB" dirty="0" smtClean="0"/>
              <a:t> </a:t>
            </a:r>
            <a:r>
              <a:rPr lang="en-GB" dirty="0" err="1" smtClean="0"/>
              <a:t>salariares</a:t>
            </a:r>
            <a:r>
              <a:rPr lang="en-GB" dirty="0" smtClean="0"/>
              <a:t> 2018 </a:t>
            </a:r>
          </a:p>
          <a:p>
            <a:r>
              <a:rPr lang="en-GB" dirty="0" smtClean="0"/>
              <a:t>https://research.randstad.es/wp-content/uploads/2017/11/InformeTendenciasSalariales2018.pdf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0000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Informe</a:t>
            </a:r>
            <a:r>
              <a:rPr lang="en-GB" dirty="0" smtClean="0"/>
              <a:t> </a:t>
            </a:r>
            <a:r>
              <a:rPr lang="en-GB" dirty="0" err="1" smtClean="0"/>
              <a:t>Tendecias</a:t>
            </a:r>
            <a:r>
              <a:rPr lang="en-GB" dirty="0" smtClean="0"/>
              <a:t> </a:t>
            </a:r>
            <a:r>
              <a:rPr lang="en-GB" dirty="0" err="1" smtClean="0"/>
              <a:t>salariares</a:t>
            </a:r>
            <a:r>
              <a:rPr lang="en-GB" dirty="0" smtClean="0"/>
              <a:t> 2018 </a:t>
            </a:r>
          </a:p>
          <a:p>
            <a:r>
              <a:rPr lang="en-GB" dirty="0" smtClean="0"/>
              <a:t>https://research.randstad.es/wp-content/uploads/2017/11/InformeTendenciasSalariales2018.pdf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78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3886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http://www.expansion.com/economia-digital/2018/07/03/5b3bb2e6e2704edc5f8b4675.html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7210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…</a:t>
            </a:r>
            <a:r>
              <a:rPr lang="en-GB" sz="1200" dirty="0" err="1" smtClean="0"/>
              <a:t>sobre</a:t>
            </a:r>
            <a:r>
              <a:rPr lang="en-GB" sz="1200" dirty="0" smtClean="0"/>
              <a:t> de las </a:t>
            </a:r>
            <a:r>
              <a:rPr lang="en-GB" sz="1200" dirty="0" err="1" smtClean="0"/>
              <a:t>causas</a:t>
            </a:r>
            <a:r>
              <a:rPr lang="en-GB" sz="1200" dirty="0" smtClean="0"/>
              <a:t> de la </a:t>
            </a:r>
            <a:r>
              <a:rPr lang="en-GB" sz="1200" dirty="0" err="1" smtClean="0"/>
              <a:t>brecha</a:t>
            </a:r>
            <a:r>
              <a:rPr lang="en-GB" sz="1200" dirty="0" smtClean="0"/>
              <a:t> de </a:t>
            </a:r>
            <a:r>
              <a:rPr lang="en-GB" sz="1200" dirty="0" err="1" smtClean="0"/>
              <a:t>género</a:t>
            </a:r>
            <a:endParaRPr lang="en-GB" sz="1200" dirty="0" smtClean="0"/>
          </a:p>
          <a:p>
            <a:endParaRPr lang="en-GB" dirty="0" smtClean="0"/>
          </a:p>
          <a:p>
            <a:r>
              <a:rPr lang="en-GB" dirty="0" smtClean="0"/>
              <a:t>https://cadenaser.com/emisora/2019/02/05/radio_alicante/1549372499_361066.html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32474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https://www.aauw.org/research/why-so-few/</a:t>
            </a:r>
          </a:p>
          <a:p>
            <a:r>
              <a:rPr lang="en-US" dirty="0" smtClean="0"/>
              <a:t>First, the notion that men are mathematically superior and innately better suited to STEM fields than women are remains a common belief (</a:t>
            </a:r>
            <a:r>
              <a:rPr lang="en-US" dirty="0" err="1" smtClean="0"/>
              <a:t>pg</a:t>
            </a:r>
            <a:r>
              <a:rPr lang="en-US" dirty="0" smtClean="0"/>
              <a:t> 19)</a:t>
            </a:r>
          </a:p>
          <a:p>
            <a:endParaRPr lang="en-US" dirty="0" smtClean="0"/>
          </a:p>
          <a:p>
            <a:r>
              <a:rPr lang="en-US" dirty="0" smtClean="0"/>
              <a:t>Two stereotypes are prevalent: girls are not as good as boys in math, and scientific work is better suited to boys and men” (</a:t>
            </a:r>
            <a:r>
              <a:rPr lang="en-US" dirty="0" err="1" smtClean="0"/>
              <a:t>pg</a:t>
            </a:r>
            <a:r>
              <a:rPr lang="en-US" dirty="0" smtClean="0"/>
              <a:t> 39)</a:t>
            </a:r>
          </a:p>
          <a:p>
            <a:endParaRPr lang="en-US" dirty="0" smtClean="0"/>
          </a:p>
          <a:p>
            <a:r>
              <a:rPr lang="en-US" dirty="0" smtClean="0"/>
              <a:t>Boys do not pursue mathematical activities at a higher rate than girls do because they are better at mathematics. They do so, at least partially, because they think they are better.</a:t>
            </a:r>
          </a:p>
          <a:p>
            <a:r>
              <a:rPr lang="en-US" dirty="0" smtClean="0"/>
              <a:t>—Shelley </a:t>
            </a:r>
            <a:r>
              <a:rPr lang="en-US" dirty="0" err="1" smtClean="0"/>
              <a:t>Correll</a:t>
            </a:r>
            <a:r>
              <a:rPr lang="en-US" baseline="0" dirty="0" smtClean="0"/>
              <a:t> (pg. 44)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3187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https://www.aauw.org/research/why-so-few/</a:t>
            </a:r>
          </a:p>
          <a:p>
            <a:r>
              <a:rPr lang="en-US" dirty="0" smtClean="0"/>
              <a:t>First, the notion that men are mathematically superior and innately better suited to STEM fields than women are remains a common belief (</a:t>
            </a:r>
            <a:r>
              <a:rPr lang="en-US" dirty="0" err="1" smtClean="0"/>
              <a:t>pg</a:t>
            </a:r>
            <a:r>
              <a:rPr lang="en-US" dirty="0" smtClean="0"/>
              <a:t> 19)</a:t>
            </a:r>
          </a:p>
          <a:p>
            <a:endParaRPr lang="en-US" dirty="0" smtClean="0"/>
          </a:p>
          <a:p>
            <a:r>
              <a:rPr lang="en-US" dirty="0" smtClean="0"/>
              <a:t>Two stereotypes are prevalent: girls are not as good as boys in math, and scientific work is better suited to boys and men” (</a:t>
            </a:r>
            <a:r>
              <a:rPr lang="en-US" dirty="0" err="1" smtClean="0"/>
              <a:t>pg</a:t>
            </a:r>
            <a:r>
              <a:rPr lang="en-US" dirty="0" smtClean="0"/>
              <a:t> 39)</a:t>
            </a:r>
          </a:p>
          <a:p>
            <a:endParaRPr lang="en-US" dirty="0" smtClean="0"/>
          </a:p>
          <a:p>
            <a:r>
              <a:rPr lang="en-US" dirty="0" smtClean="0"/>
              <a:t>Boys do not pursue mathematical activities at a higher rate than girls do because they are better at mathematics. They do so, at least partially, because they think they are better.</a:t>
            </a:r>
          </a:p>
          <a:p>
            <a:r>
              <a:rPr lang="en-US" dirty="0" smtClean="0"/>
              <a:t>—Shelley </a:t>
            </a:r>
            <a:r>
              <a:rPr lang="en-US" dirty="0" err="1" smtClean="0"/>
              <a:t>Correll</a:t>
            </a:r>
            <a:r>
              <a:rPr lang="en-US" baseline="0" dirty="0" smtClean="0"/>
              <a:t> (pg. 44)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6127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https://www.aauw.org/research/why-so-few/</a:t>
            </a:r>
          </a:p>
          <a:p>
            <a:r>
              <a:rPr lang="en-US" dirty="0" smtClean="0"/>
              <a:t>First, the notion that men are mathematically superior and innately better suited to STEM fields than women are remains a common belief (</a:t>
            </a:r>
            <a:r>
              <a:rPr lang="en-US" dirty="0" err="1" smtClean="0"/>
              <a:t>pg</a:t>
            </a:r>
            <a:r>
              <a:rPr lang="en-US" dirty="0" smtClean="0"/>
              <a:t> 19)</a:t>
            </a:r>
          </a:p>
          <a:p>
            <a:endParaRPr lang="en-US" dirty="0" smtClean="0"/>
          </a:p>
          <a:p>
            <a:r>
              <a:rPr lang="en-US" dirty="0" smtClean="0"/>
              <a:t>Two stereotypes are prevalent: girls are not as good as boys in math, and scientific work is better suited to boys and men” (</a:t>
            </a:r>
            <a:r>
              <a:rPr lang="en-US" dirty="0" err="1" smtClean="0"/>
              <a:t>pg</a:t>
            </a:r>
            <a:r>
              <a:rPr lang="en-US" dirty="0" smtClean="0"/>
              <a:t> 39)</a:t>
            </a:r>
          </a:p>
          <a:p>
            <a:endParaRPr lang="en-US" dirty="0" smtClean="0"/>
          </a:p>
          <a:p>
            <a:r>
              <a:rPr lang="en-US" dirty="0" smtClean="0"/>
              <a:t>Boys do not pursue mathematical activities at a higher rate than girls do because they are better at mathematics. They do so, at least partially, because they think they are better.</a:t>
            </a:r>
          </a:p>
          <a:p>
            <a:r>
              <a:rPr lang="en-US" dirty="0" smtClean="0"/>
              <a:t>—Shelley </a:t>
            </a:r>
            <a:r>
              <a:rPr lang="en-US" dirty="0" err="1" smtClean="0"/>
              <a:t>Correll</a:t>
            </a:r>
            <a:r>
              <a:rPr lang="en-US" baseline="0" dirty="0" smtClean="0"/>
              <a:t> (pg. 44)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0020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https://www.aauw.org/research/why-so-few/</a:t>
            </a:r>
          </a:p>
          <a:p>
            <a:endParaRPr lang="en-US" dirty="0" smtClean="0"/>
          </a:p>
          <a:p>
            <a:r>
              <a:rPr lang="en-US" dirty="0" smtClean="0"/>
              <a:t>Lo </a:t>
            </a:r>
            <a:r>
              <a:rPr lang="en-US" dirty="0" err="1" smtClean="0"/>
              <a:t>creen</a:t>
            </a:r>
            <a:r>
              <a:rPr lang="en-US" dirty="0" smtClean="0"/>
              <a:t> </a:t>
            </a:r>
            <a:r>
              <a:rPr lang="en-US" dirty="0" err="1" smtClean="0"/>
              <a:t>porque</a:t>
            </a:r>
            <a:r>
              <a:rPr lang="en-US" dirty="0" smtClean="0"/>
              <a:t>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referentes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ciencia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sido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mayoritarimente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masculinos</a:t>
            </a:r>
            <a:r>
              <a:rPr lang="en-US" baseline="0" dirty="0" smtClean="0"/>
              <a:t>. </a:t>
            </a:r>
            <a:endParaRPr lang="en-US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09032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-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2982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98050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89483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Proyectamos unos videos de compañeras que trabajan en nuestro sector respondiendo a las preguntas de la anterior diapositiva.</a:t>
            </a:r>
          </a:p>
          <a:p>
            <a:r>
              <a:rPr lang="es-ES" dirty="0" smtClean="0"/>
              <a:t>Los vídeos fueron usados solamente como objeto de esta actividad y por</a:t>
            </a:r>
            <a:r>
              <a:rPr lang="es-ES" baseline="0" dirty="0" smtClean="0"/>
              <a:t> lo tanto no están disponibles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015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-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5706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143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95021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498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472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s-ES" dirty="0" smtClean="0"/>
              <a:t>Desarrollamos aplicaciones software para el procesamiento</a:t>
            </a:r>
            <a:r>
              <a:rPr lang="es-ES" baseline="0" dirty="0" smtClean="0"/>
              <a:t> de imágenes satélite para atajar problemas medioambientales, movilidad, educación</a:t>
            </a:r>
          </a:p>
          <a:p>
            <a:pPr marL="171450" indent="-171450">
              <a:buFontTx/>
              <a:buChar char="-"/>
            </a:pPr>
            <a:endParaRPr lang="es-ES" baseline="0" dirty="0" smtClean="0"/>
          </a:p>
          <a:p>
            <a:pPr marL="171450" indent="-171450">
              <a:buFontTx/>
              <a:buChar char="-"/>
            </a:pPr>
            <a:r>
              <a:rPr lang="es-ES" baseline="0" dirty="0" smtClean="0"/>
              <a:t>Colaboramos con otros tipos de científicos de otras disciplinas.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512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Un problema que nos afecta a todos</a:t>
            </a:r>
          </a:p>
          <a:p>
            <a:r>
              <a:rPr lang="es-ES" dirty="0" smtClean="0"/>
              <a:t>Añadir foto</a:t>
            </a:r>
            <a:r>
              <a:rPr lang="es-ES" baseline="0" dirty="0" smtClean="0"/>
              <a:t> de plástico al lado de la piscina</a:t>
            </a:r>
          </a:p>
          <a:p>
            <a:endParaRPr lang="es-ES" baseline="0" dirty="0" smtClean="0"/>
          </a:p>
          <a:p>
            <a:r>
              <a:rPr lang="es-ES" baseline="0" dirty="0" smtClean="0"/>
              <a:t>“</a:t>
            </a:r>
            <a:r>
              <a:rPr lang="es-ES" baseline="0" dirty="0" err="1" smtClean="0"/>
              <a:t>Nanoplastico</a:t>
            </a:r>
            <a:r>
              <a:rPr lang="es-ES" baseline="0" dirty="0" smtClean="0"/>
              <a:t>”: Palabra del año 2018 para 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la </a:t>
            </a:r>
            <a:r>
              <a:rPr lang="en-GB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Fundéu</a:t>
            </a:r>
            <a:r>
              <a:rPr lang="en-GB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BBVA.</a:t>
            </a:r>
          </a:p>
          <a:p>
            <a:endParaRPr lang="es-E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Fotos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impactantes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https://www.nationalgeographic.com.es/naturaleza/grandes-reportajes/ahogados-mar-plastico_12712/17</a:t>
            </a:r>
          </a:p>
          <a:p>
            <a:r>
              <a:rPr lang="es-E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Definiciones:</a:t>
            </a:r>
            <a:r>
              <a:rPr lang="es-E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https://secured-static.greenpeace.org/espana/Global/espana/2017/documentos/oceanos/plasticos_2017.pdf</a:t>
            </a:r>
          </a:p>
          <a:p>
            <a:endParaRPr lang="en-GB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2272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Hasta 2015, el mundo había producido 7.8 billones de toneladas de plástico,</a:t>
            </a:r>
            <a:r>
              <a:rPr lang="es-ES" baseline="0" dirty="0" smtClean="0"/>
              <a:t> </a:t>
            </a:r>
            <a:r>
              <a:rPr lang="es-ES" dirty="0" smtClean="0"/>
              <a:t>más de 1 tonelada de plástico por cada persona en el mundo.</a:t>
            </a:r>
          </a:p>
          <a:p>
            <a:endParaRPr lang="es-E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https://ourworldindata.org/grapher/cumulative-global-plastics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141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Cumulative production of polymers, synthetic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fibers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additives was 8300 million tonnes;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2500 million tonnes (30 percent) of primary plastics was still in use in 2015;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4600 million tonnes (55 percent) went straight to landfill or was discarded;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700 million tonnes (8 percent) was incinerated;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 million tonnes (6 percent) was recycled (100 million tonnes of recycled plastic was still in use; 100 million tonnes was later incinerated; and 300 million tonnes was later discarded or sent to landfill).</a:t>
            </a:r>
          </a:p>
          <a:p>
            <a:endParaRPr lang="es-E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https://ourworldindata.org/uploads/2018/08/plastic-fate.png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62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EL gran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problema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que el </a:t>
            </a:r>
            <a:r>
              <a:rPr lang="en-GB" baseline="0" dirty="0" err="1" smtClean="0"/>
              <a:t>plastico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llege</a:t>
            </a:r>
            <a:r>
              <a:rPr lang="en-GB" baseline="0" dirty="0" smtClean="0"/>
              <a:t> al mar. 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we see that in 2010: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primary production of plastic was 270 million tonnes;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plastic waste was 275 million tonnes (and can exceed annual primary production through wastage of plastic from prior years);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plastic waste most at risk of entering the oceans is generated in coastal populations (within 50 kilometres of the coastline); in 2010 coastal plastic waste amounted to 99.5 million tonnes;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only plastic waste which is improperly managed (mismanaged) is at significant risk of leakage to the environment; in 2010 this amounted to 31.9 million tonnes;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this, 8 million tonnes – 3% of global annual plastics waste – entered the ocean (through multiple outlets, including rivers);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estimated 10,000s to 100,000s tonnes of plastics are in the ocean surface waters (several orders of magnitude lower than ocean plastic inputs). </a:t>
            </a: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E8CDE-8A47-4ADD-95B3-A538C1009495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06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CB4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26" name="Picture 2" descr="https://11defebrero.files.wordpress.com/2017/11/11f_lar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3419704" cy="15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343472"/>
            <a:ext cx="3313828" cy="3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29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563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343472"/>
            <a:ext cx="3313828" cy="3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343472"/>
            <a:ext cx="3313828" cy="3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343472"/>
            <a:ext cx="3313828" cy="3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8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343472"/>
            <a:ext cx="3313828" cy="3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6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343472"/>
            <a:ext cx="3313828" cy="3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710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343472"/>
            <a:ext cx="3313828" cy="3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9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343472"/>
            <a:ext cx="3313828" cy="37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82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CE8FA-B450-4F88-BCA0-07596D48291D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 userDrawn="1"/>
        </p:nvSpPr>
        <p:spPr>
          <a:xfrm>
            <a:off x="1029436" y="526705"/>
            <a:ext cx="7647020" cy="91623"/>
          </a:xfrm>
          <a:prstGeom prst="rect">
            <a:avLst/>
          </a:prstGeom>
          <a:solidFill>
            <a:srgbClr val="00BCB4"/>
          </a:solidFill>
          <a:ln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 userDrawn="1"/>
        </p:nvSpPr>
        <p:spPr>
          <a:xfrm>
            <a:off x="76546" y="118608"/>
            <a:ext cx="756000" cy="72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117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CE8FA-B450-4F88-BCA0-07596D48291D}" type="datetimeFigureOut">
              <a:rPr lang="es-ES" smtClean="0"/>
              <a:pPr/>
              <a:t>21/02/2019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22FF1-005D-4178-86E7-61ADC305D812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464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pp.dumpark.com/seas-of-plastic-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stats/Mujeres_en_grados_STEM.ht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urworldindata.org/grapher/cumulative-global-plastic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11defebrero.files.wordpress.com/2017/11/cartel-286k.jpe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21511"/>
            <a:ext cx="9036854" cy="63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" y="980728"/>
            <a:ext cx="9144000" cy="350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8" y="980728"/>
            <a:ext cx="9144000" cy="350896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32" y="2420888"/>
            <a:ext cx="4608512" cy="380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6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n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686800" cy="532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La importancia de la Ciencia y la Tecnología </a:t>
            </a:r>
            <a:endParaRPr lang="en-GB" sz="36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187624" y="2420888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El problema </a:t>
            </a:r>
          </a:p>
          <a:p>
            <a:pPr algn="ctr"/>
            <a:r>
              <a:rPr lang="es-ES" sz="4000" b="1" dirty="0" smtClean="0">
                <a:solidFill>
                  <a:srgbClr val="00BCB4"/>
                </a:solidFill>
                <a:latin typeface="+mj-lt"/>
                <a:ea typeface="+mj-ea"/>
                <a:cs typeface="+mj-cs"/>
              </a:rPr>
              <a:t>PERVERSO</a:t>
            </a:r>
            <a:r>
              <a:rPr lang="es-ES" sz="3200" dirty="0" smtClean="0"/>
              <a:t> del </a:t>
            </a:r>
            <a:r>
              <a:rPr lang="es-ES" sz="4000" b="1" dirty="0" smtClean="0">
                <a:solidFill>
                  <a:srgbClr val="00BCB4"/>
                </a:solidFill>
                <a:latin typeface="+mj-lt"/>
                <a:ea typeface="+mj-ea"/>
                <a:cs typeface="+mj-cs"/>
              </a:rPr>
              <a:t>PLÁSTICO </a:t>
            </a:r>
            <a:endParaRPr lang="es-ES" sz="4000" b="1" dirty="0">
              <a:solidFill>
                <a:srgbClr val="00BCB4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s-ES" sz="3200" dirty="0" smtClean="0"/>
              <a:t>no entiende de </a:t>
            </a:r>
          </a:p>
          <a:p>
            <a:pPr algn="ctr"/>
            <a:r>
              <a:rPr lang="es-ES" sz="4000" b="1" dirty="0">
                <a:solidFill>
                  <a:srgbClr val="00BCB4"/>
                </a:solidFill>
                <a:latin typeface="+mj-lt"/>
                <a:ea typeface="+mj-ea"/>
                <a:cs typeface="+mj-cs"/>
              </a:rPr>
              <a:t>GÉNERO</a:t>
            </a:r>
            <a:endParaRPr lang="en-GB" sz="4000" b="1" dirty="0">
              <a:solidFill>
                <a:srgbClr val="00BCB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90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La importancia de la Ciencia y la Tecnología </a:t>
            </a:r>
            <a:endParaRPr lang="en-GB" sz="3600" dirty="0"/>
          </a:p>
        </p:txBody>
      </p:sp>
      <p:sp>
        <p:nvSpPr>
          <p:cNvPr id="3" name="CuadroTexto 2"/>
          <p:cNvSpPr txBox="1"/>
          <p:nvPr/>
        </p:nvSpPr>
        <p:spPr>
          <a:xfrm>
            <a:off x="1187624" y="2276872"/>
            <a:ext cx="69127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La ciencia (moderna) necesita de todo el </a:t>
            </a:r>
          </a:p>
          <a:p>
            <a:pPr algn="ctr"/>
            <a:r>
              <a:rPr lang="es-ES" sz="4000" b="1" dirty="0">
                <a:solidFill>
                  <a:srgbClr val="00BCB4"/>
                </a:solidFill>
                <a:latin typeface="+mj-lt"/>
                <a:ea typeface="+mj-ea"/>
                <a:cs typeface="+mj-cs"/>
              </a:rPr>
              <a:t>CAPITAL HUMANO </a:t>
            </a:r>
          </a:p>
          <a:p>
            <a:pPr algn="ctr"/>
            <a:r>
              <a:rPr lang="es-ES" sz="3200" dirty="0" smtClean="0"/>
              <a:t>(HOMBRE Y MUJER) </a:t>
            </a:r>
          </a:p>
          <a:p>
            <a:pPr algn="ctr"/>
            <a:r>
              <a:rPr lang="es-ES" sz="3200" dirty="0" smtClean="0"/>
              <a:t>para hacer frente a los </a:t>
            </a:r>
          </a:p>
          <a:p>
            <a:pPr algn="ctr"/>
            <a:r>
              <a:rPr lang="es-ES" sz="4000" b="1" dirty="0">
                <a:solidFill>
                  <a:srgbClr val="00BCB4"/>
                </a:solidFill>
                <a:latin typeface="+mj-lt"/>
                <a:ea typeface="+mj-ea"/>
                <a:cs typeface="+mj-cs"/>
              </a:rPr>
              <a:t>RETOS CIENTIFICOS ACTUALES</a:t>
            </a:r>
            <a:endParaRPr lang="en-GB" sz="4000" b="1" dirty="0">
              <a:solidFill>
                <a:srgbClr val="00BCB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52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195736" y="2348880"/>
            <a:ext cx="4608512" cy="2411412"/>
          </a:xfrm>
        </p:spPr>
        <p:txBody>
          <a:bodyPr>
            <a:normAutofit/>
          </a:bodyPr>
          <a:lstStyle/>
          <a:p>
            <a:pPr algn="ctr"/>
            <a:r>
              <a:rPr lang="es-ES" cap="none" dirty="0" smtClean="0"/>
              <a:t/>
            </a:r>
            <a:br>
              <a:rPr lang="es-ES" cap="none" dirty="0" smtClean="0"/>
            </a:br>
            <a:r>
              <a:rPr lang="es-ES" sz="8000" cap="none" dirty="0" smtClean="0"/>
              <a:t>PERO…</a:t>
            </a:r>
            <a:endParaRPr lang="es-ES" sz="8000" cap="none" dirty="0"/>
          </a:p>
        </p:txBody>
      </p:sp>
    </p:spTree>
    <p:extLst>
      <p:ext uri="{BB962C8B-B14F-4D97-AF65-F5344CB8AC3E}">
        <p14:creationId xmlns:p14="http://schemas.microsoft.com/office/powerpoint/2010/main" val="394774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80365" cy="2411412"/>
          </a:xfrm>
        </p:spPr>
        <p:txBody>
          <a:bodyPr>
            <a:normAutofit/>
          </a:bodyPr>
          <a:lstStyle/>
          <a:p>
            <a:pPr algn="ctr"/>
            <a:r>
              <a:rPr lang="es-ES" cap="none" dirty="0" smtClean="0"/>
              <a:t/>
            </a:r>
            <a:br>
              <a:rPr lang="es-ES" cap="none" dirty="0" smtClean="0"/>
            </a:br>
            <a:r>
              <a:rPr lang="es-ES" cap="none" dirty="0" smtClean="0"/>
              <a:t>…nos cuentan (nos creemos) que no valemos,….</a:t>
            </a:r>
            <a:endParaRPr lang="es-ES" cap="none" dirty="0"/>
          </a:p>
        </p:txBody>
      </p:sp>
    </p:spTree>
    <p:extLst>
      <p:ext uri="{BB962C8B-B14F-4D97-AF65-F5344CB8AC3E}">
        <p14:creationId xmlns:p14="http://schemas.microsoft.com/office/powerpoint/2010/main" val="41799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80365" cy="2411412"/>
          </a:xfrm>
        </p:spPr>
        <p:txBody>
          <a:bodyPr>
            <a:normAutofit/>
          </a:bodyPr>
          <a:lstStyle/>
          <a:p>
            <a:pPr algn="ctr"/>
            <a:r>
              <a:rPr lang="es-ES" cap="none" dirty="0" smtClean="0"/>
              <a:t/>
            </a:r>
            <a:br>
              <a:rPr lang="es-ES" cap="none" dirty="0" smtClean="0"/>
            </a:br>
            <a:r>
              <a:rPr lang="es-ES" cap="none" dirty="0" smtClean="0"/>
              <a:t>…que la ciencia y la tecnología </a:t>
            </a:r>
            <a:br>
              <a:rPr lang="es-ES" cap="none" dirty="0" smtClean="0"/>
            </a:br>
            <a:r>
              <a:rPr lang="es-ES" cap="none" dirty="0" smtClean="0"/>
              <a:t>no es cosa de chicas,….</a:t>
            </a:r>
            <a:endParaRPr lang="es-ES" cap="none" dirty="0"/>
          </a:p>
        </p:txBody>
      </p:sp>
    </p:spTree>
    <p:extLst>
      <p:ext uri="{BB962C8B-B14F-4D97-AF65-F5344CB8AC3E}">
        <p14:creationId xmlns:p14="http://schemas.microsoft.com/office/powerpoint/2010/main" val="180543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80365" cy="2411412"/>
          </a:xfrm>
        </p:spPr>
        <p:txBody>
          <a:bodyPr>
            <a:normAutofit/>
          </a:bodyPr>
          <a:lstStyle/>
          <a:p>
            <a:pPr algn="ctr"/>
            <a:r>
              <a:rPr lang="es-ES" cap="none" dirty="0" smtClean="0"/>
              <a:t/>
            </a:r>
            <a:br>
              <a:rPr lang="es-ES" cap="none" dirty="0" smtClean="0"/>
            </a:br>
            <a:r>
              <a:rPr lang="es-ES" cap="none" dirty="0" smtClean="0"/>
              <a:t>y que por eso somos pocas….</a:t>
            </a:r>
            <a:endParaRPr lang="es-ES" cap="none" dirty="0"/>
          </a:p>
        </p:txBody>
      </p:sp>
    </p:spTree>
    <p:extLst>
      <p:ext uri="{BB962C8B-B14F-4D97-AF65-F5344CB8AC3E}">
        <p14:creationId xmlns:p14="http://schemas.microsoft.com/office/powerpoint/2010/main" val="15507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 historias….</a:t>
            </a:r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755577" y="2090096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La importancia de la Ciencia y la Tecnología </a:t>
            </a:r>
          </a:p>
          <a:p>
            <a:pPr algn="ctr"/>
            <a:r>
              <a:rPr lang="es-ES" sz="2800" dirty="0"/>
              <a:t>h</a:t>
            </a:r>
            <a:r>
              <a:rPr lang="es-ES" sz="2800" dirty="0" smtClean="0"/>
              <a:t>oy</a:t>
            </a:r>
            <a:endParaRPr lang="en-GB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987824" y="4581128"/>
            <a:ext cx="3168352" cy="1384995"/>
          </a:xfrm>
          <a:prstGeom prst="rect">
            <a:avLst/>
          </a:prstGeom>
          <a:ln>
            <a:solidFill>
              <a:srgbClr val="4BB3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4BB3A7"/>
                </a:solidFill>
              </a:rPr>
              <a:t>La brecha de género </a:t>
            </a:r>
          </a:p>
          <a:p>
            <a:pPr algn="ctr"/>
            <a:r>
              <a:rPr lang="es-ES" sz="2800" b="1" dirty="0" smtClean="0">
                <a:solidFill>
                  <a:srgbClr val="4BB3A7"/>
                </a:solidFill>
              </a:rPr>
              <a:t>en Ciencia y </a:t>
            </a:r>
          </a:p>
          <a:p>
            <a:pPr algn="ctr"/>
            <a:r>
              <a:rPr lang="es-ES" sz="2800" b="1" dirty="0" smtClean="0">
                <a:solidFill>
                  <a:srgbClr val="4BB3A7"/>
                </a:solidFill>
              </a:rPr>
              <a:t>Tecnología</a:t>
            </a:r>
            <a:endParaRPr lang="en-GB" sz="2800" b="1" dirty="0">
              <a:solidFill>
                <a:srgbClr val="4BB3A7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932040" y="1988840"/>
            <a:ext cx="3960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Referentes femeninos (pasado y presente) </a:t>
            </a:r>
          </a:p>
          <a:p>
            <a:pPr algn="ctr"/>
            <a:r>
              <a:rPr lang="es-ES" sz="2800" dirty="0" smtClean="0"/>
              <a:t>que rompen estereotipos</a:t>
            </a:r>
            <a:endParaRPr lang="en-GB" sz="2800" dirty="0"/>
          </a:p>
        </p:txBody>
      </p:sp>
      <p:cxnSp>
        <p:nvCxnSpPr>
          <p:cNvPr id="8" name="Conector recto de flecha 7"/>
          <p:cNvCxnSpPr>
            <a:stCxn id="4" idx="2"/>
            <a:endCxn id="5" idx="1"/>
          </p:cNvCxnSpPr>
          <p:nvPr/>
        </p:nvCxnSpPr>
        <p:spPr>
          <a:xfrm rot="16200000" flipH="1">
            <a:off x="1943960" y="4229762"/>
            <a:ext cx="1367648" cy="720079"/>
          </a:xfrm>
          <a:prstGeom prst="curvedConnector2">
            <a:avLst/>
          </a:prstGeom>
          <a:ln w="63500">
            <a:solidFill>
              <a:srgbClr val="00BCB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7"/>
          <p:cNvCxnSpPr>
            <a:stCxn id="5" idx="3"/>
            <a:endCxn id="6" idx="2"/>
          </p:cNvCxnSpPr>
          <p:nvPr/>
        </p:nvCxnSpPr>
        <p:spPr>
          <a:xfrm flipV="1">
            <a:off x="6156176" y="3373835"/>
            <a:ext cx="756084" cy="1899791"/>
          </a:xfrm>
          <a:prstGeom prst="curvedConnector2">
            <a:avLst/>
          </a:prstGeom>
          <a:ln w="63500">
            <a:solidFill>
              <a:srgbClr val="00BCB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7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MV Boli" panose="02000500030200090000" pitchFamily="2" charset="0"/>
                <a:ea typeface="+mn-ea"/>
                <a:cs typeface="MV Boli" panose="02000500030200090000" pitchFamily="2" charset="0"/>
              </a:rPr>
              <a:t>¿Atrévete a romper estereotipos!</a:t>
            </a:r>
            <a:endParaRPr lang="es-ES" sz="3600" dirty="0">
              <a:latin typeface="MV Boli" panose="02000500030200090000" pitchFamily="2" charset="0"/>
              <a:ea typeface="+mn-ea"/>
              <a:cs typeface="MV Boli" panose="02000500030200090000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 smtClean="0"/>
          </a:p>
          <a:p>
            <a:r>
              <a:rPr lang="en-GB" dirty="0" err="1" smtClean="0"/>
              <a:t>Estefanía</a:t>
            </a:r>
            <a:r>
              <a:rPr lang="en-GB" dirty="0" smtClean="0"/>
              <a:t> Aguilar, Carlos Granell</a:t>
            </a:r>
          </a:p>
          <a:p>
            <a:endParaRPr lang="en-GB" dirty="0"/>
          </a:p>
          <a:p>
            <a:r>
              <a:rPr lang="en-GB" dirty="0" smtClean="0"/>
              <a:t>IES </a:t>
            </a:r>
            <a:r>
              <a:rPr lang="en-GB" dirty="0" err="1" smtClean="0"/>
              <a:t>Jaume</a:t>
            </a:r>
            <a:r>
              <a:rPr lang="en-GB" dirty="0" smtClean="0"/>
              <a:t> I de </a:t>
            </a:r>
            <a:r>
              <a:rPr lang="en-GB" dirty="0" err="1" smtClean="0"/>
              <a:t>Burriana</a:t>
            </a:r>
            <a:endParaRPr lang="en-GB" dirty="0" smtClean="0"/>
          </a:p>
          <a:p>
            <a:r>
              <a:rPr lang="en-GB" dirty="0" smtClean="0"/>
              <a:t>12 </a:t>
            </a:r>
            <a:r>
              <a:rPr lang="en-GB" dirty="0" err="1" smtClean="0"/>
              <a:t>Febrero</a:t>
            </a:r>
            <a:r>
              <a:rPr lang="en-GB" dirty="0" smtClean="0"/>
              <a:t>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5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5763" y="1978025"/>
            <a:ext cx="6095195" cy="366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La tubería que gotea</a:t>
            </a:r>
            <a:endParaRPr lang="es-ES" sz="2000" i="1" dirty="0"/>
          </a:p>
        </p:txBody>
      </p:sp>
      <p:pic>
        <p:nvPicPr>
          <p:cNvPr id="1028" name="Picture 4" descr="Resultado de imagen de baby boy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6457" y="1181092"/>
            <a:ext cx="1231287" cy="1188000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3131840" y="1403869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Nacimientos</a:t>
            </a:r>
            <a:endParaRPr lang="es-ES" sz="3600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1243688"/>
            <a:ext cx="1188000" cy="118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1560" y="614555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INE. Estadística de nacimientos, 2016</a:t>
            </a:r>
            <a:endParaRPr lang="es-ES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11560" y="6377915"/>
            <a:ext cx="483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Transparencia de Sara Pasadas del Amo (IESA/CSIC)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1403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La tubería que gotea</a:t>
            </a:r>
            <a:endParaRPr lang="es-ES" sz="2000" i="1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0"/>
            <a:ext cx="6101029" cy="365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5304" name="Picture 8" descr="Schoolboy Icon 256x2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728" y="1142984"/>
            <a:ext cx="1260000" cy="1260000"/>
          </a:xfrm>
          <a:prstGeom prst="rect">
            <a:avLst/>
          </a:prstGeom>
          <a:noFill/>
        </p:spPr>
      </p:pic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4" name="13 Imagen" descr="school gir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280" y="1196752"/>
            <a:ext cx="1260000" cy="1260000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3143240" y="55721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Enseñanza obligatoria</a:t>
            </a:r>
            <a:endParaRPr lang="es-ES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11560" y="614555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MECD. Estadísticas de la Educación. Enseñanzas no universitarias. Alumnado matriculado, 2015-2016</a:t>
            </a:r>
            <a:endParaRPr lang="es-ES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11560" y="6377915"/>
            <a:ext cx="483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Transparencia de Sara Pasadas del Amo (IESA/CSIC)</a:t>
            </a:r>
            <a:endParaRPr lang="es-ES" sz="1400" dirty="0"/>
          </a:p>
        </p:txBody>
      </p:sp>
      <p:sp>
        <p:nvSpPr>
          <p:cNvPr id="17" name="18 CuadroTexto"/>
          <p:cNvSpPr txBox="1"/>
          <p:nvPr/>
        </p:nvSpPr>
        <p:spPr>
          <a:xfrm>
            <a:off x="1979712" y="14038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Enseñanza obligatoria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1403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974853"/>
            <a:ext cx="6101029" cy="36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La tubería que gotea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143240" y="55721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Bachillerato</a:t>
            </a:r>
            <a:endParaRPr lang="es-ES" b="1" dirty="0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" name="19 Imagen" descr="High school boy free icon 1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28" y="1160880"/>
            <a:ext cx="1188000" cy="1188000"/>
          </a:xfrm>
          <a:prstGeom prst="rect">
            <a:avLst/>
          </a:prstGeom>
        </p:spPr>
      </p:pic>
      <p:pic>
        <p:nvPicPr>
          <p:cNvPr id="21" name="20 Imagen" descr="High school girl free icon 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8416" y="1160880"/>
            <a:ext cx="1188000" cy="1188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11560" y="6005805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MECD. Estadísticas de la Educación. Enseñanzas no universitarias. Alumnado matriculado, 2015-2016</a:t>
            </a:r>
            <a:endParaRPr lang="es-ES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11560" y="6377915"/>
            <a:ext cx="483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Transparencia de Sara Pasadas del Amo (IESA/CSIC)</a:t>
            </a:r>
            <a:endParaRPr lang="es-ES" sz="1400" dirty="0"/>
          </a:p>
        </p:txBody>
      </p:sp>
      <p:sp>
        <p:nvSpPr>
          <p:cNvPr id="17" name="18 CuadroTexto"/>
          <p:cNvSpPr txBox="1"/>
          <p:nvPr/>
        </p:nvSpPr>
        <p:spPr>
          <a:xfrm>
            <a:off x="1979712" y="14038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Bachillerato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1403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1367" y="2000240"/>
            <a:ext cx="6101029" cy="36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La tubería que gotea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3143240" y="557214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Universidad</a:t>
            </a:r>
            <a:endParaRPr lang="es-ES" b="1" dirty="0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1" name="20 Imagen" descr="college boy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20" y="1304904"/>
            <a:ext cx="1260000" cy="1260000"/>
          </a:xfrm>
          <a:prstGeom prst="rect">
            <a:avLst/>
          </a:prstGeom>
        </p:spPr>
      </p:pic>
      <p:pic>
        <p:nvPicPr>
          <p:cNvPr id="22" name="21 Imagen" descr="college gir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1240306"/>
            <a:ext cx="1260000" cy="126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11560" y="6056524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MECD. Estadísticas de la Educación. Enseñanzas universitarias. Estadística de estudiantes, 2015-2016</a:t>
            </a:r>
            <a:endParaRPr lang="es-ES" sz="14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611560" y="6377915"/>
            <a:ext cx="483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Transparencia de Sara Pasadas del Amo (IESA/CSIC)</a:t>
            </a:r>
            <a:endParaRPr lang="es-ES" sz="1400" dirty="0"/>
          </a:p>
        </p:txBody>
      </p:sp>
      <p:sp>
        <p:nvSpPr>
          <p:cNvPr id="17" name="18 CuadroTexto"/>
          <p:cNvSpPr txBox="1"/>
          <p:nvPr/>
        </p:nvSpPr>
        <p:spPr>
          <a:xfrm>
            <a:off x="1979712" y="14038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Universidad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1403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00240"/>
            <a:ext cx="6101029" cy="36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La tubería que gotea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" name="17 Imagen" descr="male research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160880"/>
            <a:ext cx="1188000" cy="1188000"/>
          </a:xfrm>
          <a:prstGeom prst="rect">
            <a:avLst/>
          </a:prstGeom>
        </p:spPr>
      </p:pic>
      <p:pic>
        <p:nvPicPr>
          <p:cNvPr id="20" name="19 Imagen" descr="female research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400" y="1088880"/>
            <a:ext cx="1260000" cy="126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11560" y="6145559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UNESCO. Estadísticas </a:t>
            </a:r>
            <a:r>
              <a:rPr lang="es-ES" sz="1400" dirty="0" err="1" smtClean="0"/>
              <a:t>Women</a:t>
            </a:r>
            <a:r>
              <a:rPr lang="es-ES" sz="1400" dirty="0" smtClean="0"/>
              <a:t> in </a:t>
            </a:r>
            <a:r>
              <a:rPr lang="es-ES" sz="1400" dirty="0" err="1" smtClean="0"/>
              <a:t>Science</a:t>
            </a:r>
            <a:r>
              <a:rPr lang="es-ES" sz="1400" dirty="0" smtClean="0"/>
              <a:t>, 2015. </a:t>
            </a:r>
            <a:endParaRPr lang="es-ES" sz="1400" dirty="0"/>
          </a:p>
        </p:txBody>
      </p:sp>
      <p:sp>
        <p:nvSpPr>
          <p:cNvPr id="16" name="18 CuadroTexto"/>
          <p:cNvSpPr txBox="1"/>
          <p:nvPr/>
        </p:nvSpPr>
        <p:spPr>
          <a:xfrm>
            <a:off x="1979712" y="1403869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 smtClean="0"/>
              <a:t>Investigación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31403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La tubería que gotea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15 Imagen" descr="Leaky pipeli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4" y="2038960"/>
            <a:ext cx="9042700" cy="3805252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642910" y="3025093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53%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285984" y="3025093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55%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929058" y="3025093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54%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4857752" y="3986824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bg1"/>
                </a:solidFill>
              </a:rPr>
              <a:t>50%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429388" y="3558196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48%</a:t>
            </a:r>
            <a:endParaRPr lang="es-ES" sz="2400" b="1" dirty="0"/>
          </a:p>
        </p:txBody>
      </p:sp>
      <p:sp>
        <p:nvSpPr>
          <p:cNvPr id="25" name="24 CuadroTexto"/>
          <p:cNvSpPr txBox="1"/>
          <p:nvPr/>
        </p:nvSpPr>
        <p:spPr>
          <a:xfrm>
            <a:off x="7858148" y="3668035"/>
            <a:ext cx="71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40%</a:t>
            </a:r>
            <a:endParaRPr lang="es-ES" sz="2400" b="1" dirty="0"/>
          </a:p>
        </p:txBody>
      </p:sp>
      <p:sp>
        <p:nvSpPr>
          <p:cNvPr id="26" name="25 CuadroTexto"/>
          <p:cNvSpPr txBox="1"/>
          <p:nvPr/>
        </p:nvSpPr>
        <p:spPr>
          <a:xfrm>
            <a:off x="142844" y="1700808"/>
            <a:ext cx="8786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Bachillerato                Grado	       Máster         Doctorado	Becas post-</a:t>
            </a:r>
            <a:r>
              <a:rPr lang="es-ES" dirty="0" err="1" smtClean="0"/>
              <a:t>doc</a:t>
            </a:r>
            <a:r>
              <a:rPr lang="es-ES" dirty="0" smtClean="0"/>
              <a:t>      Investigadoras </a:t>
            </a:r>
            <a:endParaRPr lang="es-ES" dirty="0"/>
          </a:p>
        </p:txBody>
      </p:sp>
      <p:sp>
        <p:nvSpPr>
          <p:cNvPr id="18" name="14 CuadroTexto"/>
          <p:cNvSpPr txBox="1"/>
          <p:nvPr/>
        </p:nvSpPr>
        <p:spPr>
          <a:xfrm>
            <a:off x="1347446" y="779738"/>
            <a:ext cx="6048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“</a:t>
            </a:r>
            <a:r>
              <a:rPr lang="es-ES" sz="2800" b="1" dirty="0" err="1" smtClean="0"/>
              <a:t>Leaky</a:t>
            </a:r>
            <a:r>
              <a:rPr lang="es-ES" sz="2800" b="1" dirty="0" smtClean="0"/>
              <a:t> pipeline” / la tubería que gotea en España</a:t>
            </a:r>
            <a:endParaRPr lang="es-ES" sz="28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11560" y="6377915"/>
            <a:ext cx="483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Transparencia de Sara Pasadas del Amo (IESA/CSIC)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31403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950912" y="-99392"/>
            <a:ext cx="8229600" cy="827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Estudiantes matriculados en Grado, 1º y 2º ciclo por rama de enseñanza</a:t>
            </a:r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165225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11153"/>
            <a:ext cx="8136904" cy="488214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611560" y="6060784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MECD. Estadísticas de la Educación. Enseñanzas universitarias. Estadística de estudiantes, 2015-2016</a:t>
            </a:r>
            <a:endParaRPr lang="es-ES" sz="14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11560" y="6377915"/>
            <a:ext cx="4832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Transparencia de Sara Pasadas del Amo (IESA/CSIC)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21863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 txBox="1">
            <a:spLocks/>
          </p:cNvSpPr>
          <p:nvPr/>
        </p:nvSpPr>
        <p:spPr>
          <a:xfrm>
            <a:off x="971600" y="764704"/>
            <a:ext cx="8280920" cy="1069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i="1" dirty="0" smtClean="0"/>
              <a:t>Estudiantes matriculados </a:t>
            </a:r>
            <a:r>
              <a:rPr lang="es-ES" sz="2000" i="1" dirty="0"/>
              <a:t>en Grado, 1º y 2º ciclo en </a:t>
            </a:r>
            <a:r>
              <a:rPr lang="es-ES" sz="2000" i="1" dirty="0" smtClean="0"/>
              <a:t>Química, Física, </a:t>
            </a:r>
            <a:r>
              <a:rPr lang="es-ES" sz="2000" i="1" dirty="0"/>
              <a:t>Matemáticas, </a:t>
            </a:r>
            <a:r>
              <a:rPr lang="es-ES" sz="2000" i="1" dirty="0" smtClean="0"/>
              <a:t>Informática, Ingenierías (1986-2016)</a:t>
            </a:r>
            <a:endParaRPr lang="es-ES" sz="2000" i="1" dirty="0"/>
          </a:p>
          <a:p>
            <a:pPr algn="l"/>
            <a:endParaRPr lang="es-ES" sz="2000" i="1" dirty="0"/>
          </a:p>
        </p:txBody>
      </p:sp>
      <p:sp>
        <p:nvSpPr>
          <p:cNvPr id="55300" name="AutoShape 4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2" name="AutoShape 6" descr="Resultado de imagen de school boy 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6" name="AutoShape 10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08" name="AutoShape 12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0" name="AutoShape 14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5312" name="AutoShape 16" descr="data:image/jpeg;base64,/9j/4AAQSkZJRgABAQAAAQABAAD/2wCEAAkGBxATEBUTExIVFRQXFxUXFRUXFQ8dGhsaHRUWFhUXGBUYHSggGBslHRUVITEiJS0rLi4uFx8zODMtNygtLisBCgoKDg0OFxAQGi0lHSUtLS0tLS0tLS0tLS0tLS0tLS0tLS0tLS0tLS0tLS0tLS0tLS0rLS0rKy0tLS0tKy0tLf/AABEIAOEA4QMBIgACEQEDEQH/xAAcAAACAgMBAQAAAAAAAAAAAAAAAQYHAgQFCAP/xABEEAABAwIDBgMEBwQIBwEAAAABAAIDETEEIWEFBgcSQXETUYEiMpGxFCNSYnKCoUKSssEkMzVDc6LR8CU0U2OTo8JU/8QAFwEBAQEBAAAAAAAAAAAAAAAAAAIBA//EABwRAQEAAgMBAQAAAAAAAAAAAAABAhESITFBUf/aAAwDAQACEQMRAD8Au9FfJB8ktAgZPQIJ6dUrZC6Ld0DJp3QTRK3dFszdA60uivUpalGpQMHqUA/BK/ZF+3zQMGvZFa9kr9kaBA6+SCegS0CLZBAyegQT8Urd0W1KBk07orS6VszdGpQOvUoB6lLUovmbIGCgGvZK/b5ov2QMGvZFfJK+QRoEDJ6BBPQJWyCLd0DJ+KdVjbUpgUvdA00k0GJPQJWyF0yfK6Vu6At3Rbui3dFszdAWzN0alGpRqUBqUX7Iv2Rft80Bft80X7Iv2RoEBoFpbV2vh8M3mmlZGOnMRU/hbdx0Cg2+vElsRdBg6OeMnTZFrT1DBZ7tbDXOlUYzFSSvMkr3PebucST8T00VTFNyXBjeK2BZlFHNL97la0H98h36LRZxei//ACSd/EZX5KpiV9ocNI8VYx7h5ta4/IKuMZyq2X8XMKB7OHmJ61MQ/UOKeG4t4Un28PM3UGJ3zIVTS4OVoq6N7R5ljx8wvgHA2TjDlXojYe9+AxRpFO3n/wCm+rXejXe96VXc1K8uKebncRpoC2LFF00Ng85yM1reRuhz8vJZcfxsyXPfM2Rft818sJiWTMbJG4OjcAWuBqCPNfW/ZQoX7IvkEXyCNAgNAi2QRbIIt3QFu6LalFtSi2ZugLZm6YHUpalMDqUDTSqmgxJp3St3TJolbM3/AN5IC2ZujUo1KNSgB5lF+yL9kX7fNAX7fNF+yL9kaBAaBVhxQ30LS7BYZ1Ok8gOY84mnz+0fTzUq4gbyjBYUlhHjSVZEPI09p9PJo/Ut81QbWuc4AVc5xoLkucT+pJP6q8Z9TlWeEwz5HtjjYXvcaNa0VJOgVl7u8Ksg/GSGp/uYyP8APJ/JvxK7272yMLsfBmfEOb4xA8R9zU5iKMdfS5FTkMoBvPxBxeJJbG4wQ/ZYaPcPvvGfoKDvdbu3xmpPVlEbE2fkRh43jQOl/m9asnE/ZjbOlf8AhicB6c1FR4CacTku2Hijs0n2jM3vGf8A5JW03aOxMeaOOHkcbB7Q1/oXAOr2VEJEJxOS294OFMTgX4SQxu6RyElh7P8Aeb683oqv2ns6bDymKZhY8dD1HQg2cD5hdrdrfXGYMhoeZYReF5JFPJjrs9MtCrPnZgtt4OrTyvbYkDxIn0sR1afgRqMm7PTqq64fb4OwcvhyOJwzz7Q+wT/eN0+0PLO4zvRrg4DlORFai1OlCvMu0MFJDK+KQUexxa4ajqPMHIg+RCtThFvKZIzgpD7UY5oSesfVndpIpofurMp9Mb8WPoEWyCLZBFu6hYt3RbUotqUWzN/95IC2ZujUo1KNSgNSmM80r5myYz7IMqoQhBics0tSmfMpalAalF+yL9kX7fNAX7fNF+yL9kaBAaBBPQI0Ci3Enbf0XAP5TSSX6pnmOYHnd6N5vWiCp9/du/S8a9zTWKOscX4Qc3/mNT25fJdDhPs4S7QDiKiFjpB5c1Qxnw5ifyqGKW7jbQ8GDaDgaP8AovsnyPNyV9DI1db45z18d/8AeR2MxR5XVgjJbEOh6Ok7u6aU1UZSATWsCEIQCELdl2a8YZmIGbHPfE77r2gODT3a4Edig0l1t1tvSYLEtmYTy2kYP22V9od+o1HdclCCwuMGEjMmHxcVC2aOhcLHlDXMd6tf8GhQfZW0JMPPHPGfbjcHDXzadCKg91IttbQ59jYFhPtNlnaPwst8BIweiiayeNr01s3HMmhjljNWyNDm+o66i3otm2pVa8Gdt1jkwjjmw+JF+Fxo9o0Ds/zqyrZm652aXKLZm6NSjUo1Kxo1KL5myL5myL9kBfsnWvZK/ZOvkgyQlRNBiR1KV+yZHwSv2+aAv2+aL9kX7I0CA0CNAjQItkEBbIKkOK+2PGx3hNNWQDk7vNDIfT2W/lKt7eLarcJhZZznyNJA83HJg9XEBeb5ZXOcXONXOJc4+ZJqT8Srwn1OVYrYweLMfPSz43Ru7GhHwc1p9FroVoC626ezBicbBCfdc+r/AMDQXvFelQ0j1Vg7ibj4DEYCKeaMue7xKkSTAZSOaMmuAsApfsXc/A4aXxYYeV9CAS+V2Rvk5xHRTclTF5/xsPJK9n2Xvb8HEfyXwJC9Eu3Q2c57pHYWJznOLnFza1JNSaHUrdwuxsKz+rw8LB5tijHyCzmcXm/D4aR/uMe/8LXO+QVibnbElm2RjsO+J7Xc3iRB7Htq8RtLacw82AE+RVtaCyCegWXJsxeWzehyPUG/qE16ax+zoJhyyxRyDyexrvXMKDb2cN8F4MksBdC9jHv5QS5h5WlxBa41bbocvIqpkziqafFF0ccf7MfOR3e6rj8A0ei10k1SXV3W2ucJjIp/2Wuo8ebD7L++RJGoC9GtcKc1a1sR5dKLy6r04XbZ+kYBrXGr4PqnfhArG792g7tKjOKxqX6lF8zZF8zZF+3zULF+yL9kX7IvkLIC+QsnXoEtAnoEDomkmgxIr2Sv2TOfZLQIDQI0CNAi2QQFsgi3dFu60NvbWjwmGknks0ZDq51mtHc0CCt+Mm26vjwbT7tJJfxEUjb6Al1PvNVZr77Qxr5pXzSGr3uLnHU+XkBYaBZ7RwZic1jvf5Gue37JcOZrTryFhPkSR0XWTTnWqhCFrF7cKnV2VD910w/9rz/NS2/b5qBcGsRzYF7K/wBXM7LRzWOB7VLvgp7fsuV9dJ4L9kaBGgRoFjRoEWyCLZBFu6At3XJ3tl5Nn4p3XwJf4HALrW1Ki/EvEiPZc5JzeGMGvM9oIH5eY+i2FUGujsTCCZ7of23tPhH/ALg9pjfzUczu4LnrKORzXBzSQ5pBaRcEGoI1BC6uTEj00P8Aopbwx239GxzWuNI5qRu8g6v1bv3svzlau80DZ427QiADZDy4lg/u56e0adGye8NSfNRxZ63x6jv2Rfso7uHt/wCm4Nj3H6xnsTD7wHvdnCh9SOikV8hZcnQXyFkaBGgRoEBoExll1StkLpjLugyQkmgxPkloEyegStkEBbIIt3Rbui3dAOIaKk9z/uwVGcRt7PpkwjidXDxE8p6PdYv7dG6VPVXficOx7HMkaHNeC1zSKggihbTyVU718L5GVkwZ523MLj7Q0Y8++NDQ6lVjpOW0V3M2fG+Z083/AC+GZ40o+0R/Vx93O6daEdVzdsmV0pll9+YCY6CSr2/5SCNCF2t2sBPM8bNLHR88wlxJIIcI2NFGkHMUJdT7zmrX3+kadpYjlFGtc2NoFgGRsjoP3Sr+pcBCyEZ5S6mQIBPkTWn8J+CxWsTPhVtnwMcInGjMQBGfxipi+JJb+dXhoF5da4gggkEEEEXBGYI1XoXcveAY3CMkFBIPYlHk8XNPI5OHdRlPq8a7ugRbIItkEW7qFC3dFtSi2pRbM3QFszdVHxk2zzzR4VpyjHiSfjcPYb3DST+cKzdu7VjwuHkxElmNqB5mzWDUmgXnLH4x80r5ZDV73FzjqTWg0FhoFWMTlXwQhC6IdXYG1fAc4PYZMPKPDnjtzNvVp6PbXmB6aVXx2zs3wXjld4kLxzQygZPbWmfk9pyc24PcLa3YxMHiGDE/8vNRrnilY3ivhzNPSlSD0o41qtvb+72MwZMDmmWGR1YnNa5zXOp7LmAZskpkR1H2gAVn1rHcXeQ4LFB5J8F9GTAfZrk8DzaTXsSOqv8Aila5oLCC0gEOGYIIqCD1qFTO7fDLFTEOxB+jx+WRkP5bM9c9FbuydnR4aFkEVeRgoOZznG9TUnUnK3koy0rFt6BFshdFshdFtSpULalMCl7pWzN0wOpQNNJNBiT0CVu6ZPxSt3QFu6LZm6LZm6NSgNSjUo1KL5myDERgu5iBWlK0FaVrSvloq23k4XGWSSbD4j2nuc8slGRLiXGj22FSciD3Vl37fNF+y2XTLNqYh3LxcOAx/jR0d/RzHykO5uSRxeW8udjooFVepNAtDaWxcLPlLBFIfNzGkj811UyZcXmtSHcjeZ2BxPPmYn0bM0eXRwH2m1J1BI6qz8fwx2a/3GyRE/Ykd8pOYKt9/t1o8BLGxkjnh7XO9oNqKEDpe63cqdWL2wmJZJG18bg9rwHNcDkQetV9balUHubvpPgHctPEgJq6ImlK5lzD+yetLH9VbGyt+9mzN5vpDI3dWykMI0q72T6EqbjpcqSWzN0nEAFziBQVJNgOq4ON302bE0udi4nn7MbhIe1GV/VVdvrv9LjAYYgYoDkRX25Px0yA+6PUmyyY2lrHiPvb9MmEcR/o8RPL991i/t0GlT1yhy725OwmY3FiB73MbyPcS3lrlTLMEdVaeA4ZbNZQuZJLTrJI7PuGcoV7kTq1Um7GzG4mc4eoD5I5PCJP941viNroeQj8y++zNztozmjMNIBWhdIORo8830r6VV77O2JhYf6mCKPVrGgn81Klb5zyCzm3iq3YvCXMHFT92Qj9PEcPk31VlbPwTIYmQxVDGANbVznEDy5nEkrY0CNApttbJoaBFshdFshdFtSsaLalFszdFszdGpQGpTA6lLUpjPNA6ppVTQYk07pWzN0zlmlqUBqUalGpRfM2QF8zZF+3zRft80X7IC/ZF8gi+QRoEBoEWyCT3Bo8vMmw1JXG2zvXgcKzmkmaSRVrWEOc7s1vTU0GqDtW7qn+M87HYmFrXtc5kbg8AglpLgQHAWWpvNxIxWIrHh6wRnKoNZXVyA5h7vZuepUZ2psHFYeOOWeJzBKXcvN7xpQkubdtebrnkVeM0i1a+x91MJjNl4XxmEPELQ2VmTxegrZw0IIUd2hwknBJhxEbh0EjXtPareYH9FN+G+Ka/ZmHIPuNMZHkWuI/UUPYhSXUrN2K1KqDB8JMUT9biIWDryiR5+BDVMdlbkYPBwyPa0yS+G/62ShI9k+6Bkz0z1UuvmbLnbxYtseEnld7rYpD3PKaD1NB6pu01IprhRiI2bRYXua0GN7QXEAFx5aNqep8le1+y817F2JiMUXtgj53MZzubUDKoblW5ztoVIN3d+8dgneFJzSRtNHRScwezRrjm3sajsqym0y6XpfIWRoFHtgb6YHFikcoY+lTHJRrh50qaO7gld+KVrgCwhwPUEEfELmtloEWyF0WyF0W1KAt3RbM3RbM3RqUBqUalGpRfM2QF8zZMZ9kr9k617IMkIQgxPmUtSmR1KV8zZAXzNkX7fNF+3zRfsgL9kXyCNAsZZGtaSSGtaCXOJAAAzJJQZaBVlxH33xOHxH0fDPYwBgL3gMc7mJPs51DaADpXNcTfPiBNiXmHCl0cFeUFvMJJTWlxm1p6NGZ63oIftPZk2HeGTMLHlofymlQDWlQLHI5XVzH9RaNobUxE5rNNJJo97iPRpNB6LTATQrSufhVu/AzBsxTo2meQvIeRUtbzFrQ2vu1Arlnmu3v1u/9MwbmCnitIfFW3MK+zX7wJHqD0T4fuB2ZhT/2wPUEg/qCpBqVyt7dJOlFbh71O2fO6OZrvBc6kjaHmjePZ5w3zFKEXy8xQ3hhMTHKxsjHtfG4Va5pBBHnVRHffcKPGVmiIixFMyR7MlBQc9LHpzD1rlSsWTbT2XIR9ZDU2IrE/UXa61xn2VdVni/5HgAucQGgVJJAFBckmwVN8St9m4r+jYc/UNNXv/6jhan3BfU52Arxsbtrae03+HV8oy+qibRg8i4DKmrzkp7uRw5bA5s+K5XyihZGM2MPQk/tvHwGuRTUnpvfjf4YbtuwuGL5BSaajnDq1g9xnfMk/ip0W3v/ALvwYjCSv8Npmjjc6OSlHDlHNy8wuDQihyzUoPkFqbXeG4eXyEchPbkNVO+9t108zLZwWOmhNYpZIz5se9vx5TmtZtk11c1i7jb/AGMOKjhxEjZI5CWlzwxrmnlJaecUBzAGfmretn1XmPAYKSaRsUbeZ76hragVNCaVOXQqUbr75YvZ8vgzB74mnlfC+vNH5+Hze6evLY6VqpuP4qVempRqV8MBjI5o2zRuDmPHM0jy/wBelOi+98zZc1i+Zsi/ZF+yL9kBfsnXyslfIWTr0CDKiEqJoMSEr9vmmRXslfsgL9kXyCL5BGgQGgVccYdv+HEzBxmjpBzy0vyA0a38zgfRp81Y9sgvP+0JHbS2qQ01E0oYw+UQy5h+Rpd8VWMTkm/CfdZrYxjZW1kfXwAf2WW8Tu7Oh8u6jPF4f8SP+DF83q7IIWxsaxooGgNaB0AFAOwAVJ8Xv7SP+DF83rcbulmoha+8GEc6OR4tHyF3ZzuSv7xaPVfBTPhbg2T4jEQSe5JhZGnT6yOhGouOyupTHg3tQPwj4CfaheSB9x9XA/vc/wCin98zZUBsHHS7L2j9YD7DjHM0V9php7QHX9l49PNTPfDic0ViwVHHrOR7I/A0+8dTloVFx7VL0mu8O8mFwjeaeQCubYxm9/ZvlqaDVVbvHxNxU9WQsbDEcsw17yNeYco7Aeq0N3t0sdtKQzPc4RuNXYiSpLvwA5v/AEA8+i4m8Gy3YXFSwOz5HEA+bTmx3q0grZIy2pBu9xExmGAY4Mli+xysYR+FzAKHuCrU3a3vwmNAbE/lkpnE+gePMgWcNRXWioDCYZ8kjI2Cr3uaxo1cQB81Ld6NwcXgz4sRM0bfa52AiRlOrmjMU+031olkJavHQKKcTtqCDZ0jQfbm+qbrze+f3A79FEdzuJzmUixnttsJwPaH+I0e8NRnobrhcQNvnHYwMhq+Nh8OED9tziA5wGpoBoB5qZj223pGvojvB8Y+6ZPDGpDeZ3w5mfvLXU74h7HGDweAw+RcBO6Qjq8+EXHtUkDQBQRdJU1IOH5/4phfxn+B6s7iXuqMTh3Tsb/SImkil3sGbmHzNKka5dVWPD/+1ML+M/wPXoO+ZsoyuqrHxUfB3b/LK7BvPsPq+KvR4FXtHdvtflPmrcv2VA70YV2z9qOMYoGyNni1aTzBvavMz0V84PEtmjZIw1Y9rXtPmHAEfoVmX6Yvrfsi+Qsi+QsjQKVDQJ6BLQJ2yQNNJNBiRXslfIJnyS0CA0CLZBFsgi3dBxd88f8AR9n4iQGjvDIafvO9hp+Lgq04NYAOxkkxGUUdG/ieaD/K1/xUr4xzFuz2tFTzzMDjoGveK/ma1VzunvjNgGvbFHE7nILi8PrkKAAhwyzPxVydJt7egLZm6pDi9/aR/wAGL5vXVg4uzA+3hI3fhke35tKiW+W3xjcT44jMfsMbylwNubOtB5pjLKy3bhqbcIHU2l3hk/iYf5KEqXcKXf8AFIx5slH+Qn+Sq+Mnqd8SNzH4wNnw7R47RylpIHiM6ZnIOBtXoToufubwya2kuNAe64hBBaPxke+dBl3VlX7IvkLLnyul6hNApQCgGWXyCqTjXDEJ8O5tPFLHh/4Q4eHX1L1bmgVA8RtoeNtKcg1bGRE38go7/PzrcfWZeN7hLFG7aQ56czY5HRV+37IrqeUvV4WyF15t3d2j9HxcE1aBkjS78JPK/wDyly9JW1JTP0xQPfPhzDPWXDUinOZbaOQ9age47UZeY6rS4dbiS4eU4nFsAe2ohj5muoTkXktJFaZAV6k+Ssm2ZujUrOV03UVNxtd9bhR9yU/FzP8ARVqrD41Pri4B5Qk/GR3+irxdMfEX1IOH39qYX8Z/gevQd+y827ubSGGxUU5aXiNxdyggV9kilel1OsTxelPuYRg/FK4/JoU5S1sumxxswFRh8QBYuicfOo52fwv+KkXCvHGXZsbSc4nPiPYHmaP3XNHoq13m38xGNg8GSKFreZrgWiTmBFqEup1It1Uq4IzuLMVHQ8odE4HpUh4cO9GNSzpsvaztAjQI0CLZC6hQtkLpjLulbUpjLugaaSaDEnoErZBMnoErd0Bbui2pRbUotmboPniMOx7S2RrXtdkWuAIOnKciuc7dnAUzweH/APDD/ourqUalBHp9x9mP97CRj8PM3+AhcfGcK9nvzYZovLleHD1DwT+qnN8zZF+y3dZqKjx/CScVMGIjeOgka5h+I5gfgFG592Nq4N4kEMrS20kNXU6HOOpA70XoC/ZF8gt5VnFR+zuJu0YvZe5kwGRD2Ud25mUz7gqT4Di5CQBNhpGaxuY8d6O5T81O9pbHws+UsEcmrmNJHZ1woxtDhhs2T3BLEfuSEj4SB36UTcNV94uJGzC00mLTQnldHKOlqgU/VUbNM57nPd7ziXO7k1P6lWhiuEIr9Xiz2fED8S1w+S0ZOEeJFsTCe7ZB8qqpZGXdVyQrt2TxE2ezCwmaY+N4bA9ojlJ5g0BwqBS481FxwkxXXEQjsJT/ACC3YOEPWTGejYv5l/8AJLZSbjdx3FrDNr4WHlkPTnLGN+I5j+ijG0+KWPk/qxFCOlG8zh+Z+X6KaYDhZs9mchml0c8NHwjDT+qk2zN3sHBnFh4mEWIY3m9XnP8AVTuN1VIN2PtXHv8AEdFPKSABJJ7LaX9lz6NpmTRvmpBs3hNin5zTxRDyaHSH/wCR+pVw37Iv2TlTigWA4U4Fv9ZJNL3c1o9A0V/VdrD7ibLbbCsOrzI7+IlSO+QsjQLN1uo5Ld2NnjIYPD/+GE/MLoYXCRRN5Io2Rtvysa1o1NGilV9tAi2QusaLZC6LalFtSi3dAW7pgdSlbMpgdSgaaEIMSfilbusikBTPqgVszdGpTA6lAHUoFqUXzNk6VuileyBX7Iv2TOfZB8kCvkLI0CZ8gjQIFoEWyF07WuilNSgVtSi2ZumBTPqgDqUC1KNSmB1KKVugV8zZF+ydK9kHPsgV+yL5CyZ8uiD5BAtAjQJ6BFrIFbIXRbUp0pqUAU7oFbui2ZTA6lAHUoFqUxnmUUrmUX7IHVNCECQmhAkFNCAKEIQCQTQgQQmhAJJoQJCaECKCmhAIQhABIJoQJCaECQmhAk0IQIpoQgSEI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8370" name="AutoShape 2" descr="Resultado de imagen de high school boy icon"/>
          <p:cNvSpPr>
            <a:spLocks noChangeAspect="1" noChangeArrowheads="1"/>
          </p:cNvSpPr>
          <p:nvPr/>
        </p:nvSpPr>
        <p:spPr bwMode="auto">
          <a:xfrm>
            <a:off x="155575" y="-1219200"/>
            <a:ext cx="2438400" cy="2438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460375" y="6093296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MECD. </a:t>
            </a:r>
          </a:p>
          <a:p>
            <a:r>
              <a:rPr lang="es-ES" sz="1400" dirty="0" smtClean="0"/>
              <a:t>Elaboración: Propia </a:t>
            </a:r>
            <a:endParaRPr lang="es-ES" sz="1400" dirty="0"/>
          </a:p>
        </p:txBody>
      </p:sp>
      <p:pic>
        <p:nvPicPr>
          <p:cNvPr id="2" name="Imagen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5" y="1978609"/>
            <a:ext cx="9144000" cy="302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y los salarios en IT &amp; Telecom…</a:t>
            </a:r>
            <a:endParaRPr lang="en-GB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57" y="1772816"/>
            <a:ext cx="2595291" cy="3967729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1628800"/>
            <a:ext cx="4895323" cy="176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5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980728"/>
            <a:ext cx="9264944" cy="580767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52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Tres historias….</a:t>
            </a:r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755577" y="2090096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La importancia de la Ciencia y la Tecnología </a:t>
            </a:r>
          </a:p>
          <a:p>
            <a:pPr algn="ctr"/>
            <a:r>
              <a:rPr lang="es-ES" sz="2800" dirty="0"/>
              <a:t>h</a:t>
            </a:r>
            <a:r>
              <a:rPr lang="es-ES" sz="2800" dirty="0" smtClean="0"/>
              <a:t>oy</a:t>
            </a:r>
            <a:endParaRPr lang="en-GB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987824" y="4581128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La brecha de género </a:t>
            </a:r>
          </a:p>
          <a:p>
            <a:pPr algn="ctr"/>
            <a:r>
              <a:rPr lang="es-ES" sz="2800" dirty="0" smtClean="0"/>
              <a:t>en Ciencia y </a:t>
            </a:r>
          </a:p>
          <a:p>
            <a:pPr algn="ctr"/>
            <a:r>
              <a:rPr lang="es-ES" sz="2800" dirty="0" smtClean="0"/>
              <a:t>Tecnología</a:t>
            </a:r>
            <a:endParaRPr lang="en-GB" sz="2800" dirty="0"/>
          </a:p>
        </p:txBody>
      </p:sp>
      <p:cxnSp>
        <p:nvCxnSpPr>
          <p:cNvPr id="8" name="Conector recto de flecha 7"/>
          <p:cNvCxnSpPr>
            <a:stCxn id="4" idx="2"/>
            <a:endCxn id="5" idx="1"/>
          </p:cNvCxnSpPr>
          <p:nvPr/>
        </p:nvCxnSpPr>
        <p:spPr>
          <a:xfrm rot="16200000" flipH="1">
            <a:off x="1943960" y="4229762"/>
            <a:ext cx="1367648" cy="720079"/>
          </a:xfrm>
          <a:prstGeom prst="curvedConnector2">
            <a:avLst/>
          </a:prstGeom>
          <a:ln w="63500">
            <a:solidFill>
              <a:srgbClr val="00BCB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7"/>
          <p:cNvCxnSpPr>
            <a:stCxn id="5" idx="3"/>
            <a:endCxn id="9" idx="2"/>
          </p:cNvCxnSpPr>
          <p:nvPr/>
        </p:nvCxnSpPr>
        <p:spPr>
          <a:xfrm flipV="1">
            <a:off x="6156176" y="3373835"/>
            <a:ext cx="756084" cy="1899791"/>
          </a:xfrm>
          <a:prstGeom prst="curvedConnector2">
            <a:avLst/>
          </a:prstGeom>
          <a:ln w="63500">
            <a:solidFill>
              <a:srgbClr val="00BCB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4932040" y="1988840"/>
            <a:ext cx="3960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S" dirty="0"/>
              <a:t>Referentes femeninos </a:t>
            </a:r>
          </a:p>
          <a:p>
            <a:r>
              <a:rPr lang="es-ES" dirty="0" smtClean="0"/>
              <a:t>(pasado y presente)</a:t>
            </a:r>
            <a:endParaRPr lang="en-GB" dirty="0"/>
          </a:p>
          <a:p>
            <a:r>
              <a:rPr lang="es-ES" dirty="0"/>
              <a:t>q</a:t>
            </a:r>
            <a:r>
              <a:rPr lang="es-ES" dirty="0" smtClean="0"/>
              <a:t>ue rompen </a:t>
            </a:r>
            <a:r>
              <a:rPr lang="es-ES" dirty="0"/>
              <a:t>estereotipos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55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y quien no juega, no le toca la lotería</a:t>
            </a:r>
            <a:endParaRPr lang="en-GB" sz="4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3468"/>
            <a:ext cx="9144000" cy="3891064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457200" y="5589240"/>
            <a:ext cx="8147248" cy="928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dirty="0"/>
              <a:t>http://www.expansion.com/economia-digital/2018/07/03/5b3bb2e6e2704edc5f8b4675.html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25574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 lo que </a:t>
            </a:r>
            <a:r>
              <a:rPr lang="en-GB" dirty="0" err="1" smtClean="0"/>
              <a:t>dicen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expertos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s-ES" sz="3900" b="1" dirty="0"/>
              <a:t>el poco</a:t>
            </a:r>
            <a:r>
              <a:rPr lang="es-ES" sz="3900" dirty="0"/>
              <a:t> </a:t>
            </a:r>
            <a:r>
              <a:rPr lang="es-ES" sz="3900" b="1" dirty="0"/>
              <a:t>apoyo</a:t>
            </a:r>
            <a:r>
              <a:rPr lang="es-ES" sz="3900" dirty="0"/>
              <a:t> por parte de docentes y </a:t>
            </a:r>
            <a:r>
              <a:rPr lang="es-ES" sz="3900" dirty="0" smtClean="0"/>
              <a:t>padres,</a:t>
            </a:r>
          </a:p>
          <a:p>
            <a:r>
              <a:rPr lang="es-ES" sz="3900" dirty="0" smtClean="0"/>
              <a:t>la</a:t>
            </a:r>
            <a:r>
              <a:rPr lang="es-ES" sz="3900" dirty="0"/>
              <a:t> </a:t>
            </a:r>
            <a:r>
              <a:rPr lang="es-ES" sz="3900" b="1" dirty="0"/>
              <a:t>falta de referentes</a:t>
            </a:r>
            <a:r>
              <a:rPr lang="es-ES" sz="3900" dirty="0" smtClean="0"/>
              <a:t>,</a:t>
            </a:r>
          </a:p>
          <a:p>
            <a:r>
              <a:rPr lang="es-ES" sz="3900" dirty="0"/>
              <a:t>el </a:t>
            </a:r>
            <a:r>
              <a:rPr lang="es-ES" sz="3900" b="1" dirty="0"/>
              <a:t>desconocimiento</a:t>
            </a:r>
            <a:r>
              <a:rPr lang="es-ES" sz="3900" dirty="0"/>
              <a:t> de la realidad de la </a:t>
            </a:r>
            <a:r>
              <a:rPr lang="es-ES" sz="3900" dirty="0" smtClean="0"/>
              <a:t>ingeniería (y STEM en general).</a:t>
            </a:r>
          </a:p>
          <a:p>
            <a:endParaRPr lang="es-ES" sz="3900" dirty="0" smtClean="0"/>
          </a:p>
          <a:p>
            <a:r>
              <a:rPr lang="es-ES" sz="3900" dirty="0" smtClean="0"/>
              <a:t>La </a:t>
            </a:r>
            <a:r>
              <a:rPr lang="es-ES" sz="3900" i="1" dirty="0" smtClean="0"/>
              <a:t>falsa</a:t>
            </a:r>
            <a:r>
              <a:rPr lang="es-ES" sz="3900" dirty="0" smtClean="0"/>
              <a:t> creencia: “soy menos capaz”, “menos brillante que ellos”, …</a:t>
            </a:r>
            <a:endParaRPr lang="en-GB" sz="3900" dirty="0" smtClean="0"/>
          </a:p>
        </p:txBody>
      </p:sp>
    </p:spTree>
    <p:extLst>
      <p:ext uri="{BB962C8B-B14F-4D97-AF65-F5344CB8AC3E}">
        <p14:creationId xmlns:p14="http://schemas.microsoft.com/office/powerpoint/2010/main" val="132227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611560" y="609329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AAUW (2010). </a:t>
            </a:r>
            <a:r>
              <a:rPr lang="es-ES" sz="1400" dirty="0" err="1" smtClean="0"/>
              <a:t>Why</a:t>
            </a:r>
            <a:r>
              <a:rPr lang="es-ES" sz="1400" dirty="0" smtClean="0"/>
              <a:t> so </a:t>
            </a:r>
            <a:r>
              <a:rPr lang="es-ES" sz="1400" dirty="0" err="1" smtClean="0"/>
              <a:t>few</a:t>
            </a:r>
            <a:r>
              <a:rPr lang="es-ES" sz="1400" dirty="0" smtClean="0"/>
              <a:t>?</a:t>
            </a:r>
            <a:r>
              <a:rPr lang="en-US" sz="1400" dirty="0"/>
              <a:t> </a:t>
            </a:r>
            <a:r>
              <a:rPr lang="en-US" sz="1400" dirty="0" smtClean="0"/>
              <a:t>Women </a:t>
            </a:r>
            <a:r>
              <a:rPr lang="en-US" sz="1400" dirty="0"/>
              <a:t>in Science, Technology, </a:t>
            </a:r>
            <a:r>
              <a:rPr lang="en-US" sz="1400" dirty="0" smtClean="0"/>
              <a:t>Engineering, and Mathematics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052736"/>
            <a:ext cx="4625741" cy="480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1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620688"/>
            <a:ext cx="8229600" cy="63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 algn="ctr">
              <a:lnSpc>
                <a:spcPts val="4500"/>
              </a:lnSpc>
              <a:buNone/>
            </a:pPr>
            <a:r>
              <a:rPr lang="es-ES" sz="3200" dirty="0" err="1" smtClean="0"/>
              <a:t>Why</a:t>
            </a:r>
            <a:r>
              <a:rPr lang="es-ES" sz="3200" dirty="0" smtClean="0"/>
              <a:t> so </a:t>
            </a:r>
            <a:r>
              <a:rPr lang="es-ES" sz="3200" dirty="0" err="1" smtClean="0"/>
              <a:t>few</a:t>
            </a:r>
            <a:r>
              <a:rPr lang="es-ES" sz="3200" dirty="0" smtClean="0"/>
              <a:t>?</a:t>
            </a:r>
            <a:endParaRPr lang="es-ES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11560" y="609329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AAUW (2010). </a:t>
            </a:r>
            <a:r>
              <a:rPr lang="es-ES" sz="1400" dirty="0" err="1" smtClean="0"/>
              <a:t>Why</a:t>
            </a:r>
            <a:r>
              <a:rPr lang="es-ES" sz="1400" dirty="0" smtClean="0"/>
              <a:t> so </a:t>
            </a:r>
            <a:r>
              <a:rPr lang="es-ES" sz="1400" dirty="0" err="1" smtClean="0"/>
              <a:t>few</a:t>
            </a:r>
            <a:r>
              <a:rPr lang="es-ES" sz="1400" dirty="0" smtClean="0"/>
              <a:t>?</a:t>
            </a:r>
            <a:r>
              <a:rPr lang="en-US" sz="1400" dirty="0"/>
              <a:t> </a:t>
            </a:r>
            <a:r>
              <a:rPr lang="en-US" sz="1400" dirty="0" smtClean="0"/>
              <a:t>Women </a:t>
            </a:r>
            <a:r>
              <a:rPr lang="en-US" sz="1400" dirty="0"/>
              <a:t>in Science, Technology, </a:t>
            </a:r>
            <a:r>
              <a:rPr lang="en-US" sz="1400" dirty="0" smtClean="0"/>
              <a:t>Engineering, and Mathematics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552" y="1916832"/>
            <a:ext cx="808328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500"/>
              </a:lnSpc>
              <a:buNone/>
            </a:pPr>
            <a:r>
              <a:rPr lang="es-ES" dirty="0" smtClean="0"/>
              <a:t>“la </a:t>
            </a:r>
            <a:r>
              <a:rPr lang="es-ES" dirty="0"/>
              <a:t>idea de que </a:t>
            </a:r>
            <a:r>
              <a:rPr lang="es-ES" b="1" dirty="0"/>
              <a:t>los hombres son matemáticamente superiores </a:t>
            </a:r>
            <a:r>
              <a:rPr lang="es-ES" dirty="0"/>
              <a:t>y mejor adaptados a los campos STEM que las mujeres sigue siendo una creencia </a:t>
            </a:r>
            <a:r>
              <a:rPr lang="es-ES" dirty="0" smtClean="0"/>
              <a:t>común” (</a:t>
            </a:r>
            <a:r>
              <a:rPr lang="es-ES" dirty="0" err="1" smtClean="0"/>
              <a:t>pg</a:t>
            </a:r>
            <a:r>
              <a:rPr lang="es-ES" dirty="0" smtClean="0"/>
              <a:t> 61)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70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620688"/>
            <a:ext cx="8229600" cy="63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 algn="ctr">
              <a:lnSpc>
                <a:spcPts val="4500"/>
              </a:lnSpc>
              <a:buNone/>
            </a:pPr>
            <a:r>
              <a:rPr lang="es-ES" sz="3200" dirty="0" err="1" smtClean="0"/>
              <a:t>Why</a:t>
            </a:r>
            <a:r>
              <a:rPr lang="es-ES" sz="3200" dirty="0" smtClean="0"/>
              <a:t> so </a:t>
            </a:r>
            <a:r>
              <a:rPr lang="es-ES" sz="3200" dirty="0" err="1" smtClean="0"/>
              <a:t>few</a:t>
            </a:r>
            <a:r>
              <a:rPr lang="es-ES" sz="3200" dirty="0" smtClean="0"/>
              <a:t>?</a:t>
            </a:r>
            <a:endParaRPr lang="es-ES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11560" y="609329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AAUW (2010). </a:t>
            </a:r>
            <a:r>
              <a:rPr lang="es-ES" sz="1400" dirty="0" err="1" smtClean="0"/>
              <a:t>Why</a:t>
            </a:r>
            <a:r>
              <a:rPr lang="es-ES" sz="1400" dirty="0" smtClean="0"/>
              <a:t> so </a:t>
            </a:r>
            <a:r>
              <a:rPr lang="es-ES" sz="1400" dirty="0" err="1" smtClean="0"/>
              <a:t>few</a:t>
            </a:r>
            <a:r>
              <a:rPr lang="es-ES" sz="1400" dirty="0" smtClean="0"/>
              <a:t>?</a:t>
            </a:r>
            <a:r>
              <a:rPr lang="en-US" sz="1400" dirty="0"/>
              <a:t> </a:t>
            </a:r>
            <a:r>
              <a:rPr lang="en-US" sz="1400" dirty="0" smtClean="0"/>
              <a:t>Women </a:t>
            </a:r>
            <a:r>
              <a:rPr lang="en-US" sz="1400" dirty="0"/>
              <a:t>in Science, Technology, </a:t>
            </a:r>
            <a:r>
              <a:rPr lang="en-US" sz="1400" dirty="0" smtClean="0"/>
              <a:t>Engineering, and Mathematics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0376" y="1844824"/>
            <a:ext cx="808328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500"/>
              </a:lnSpc>
              <a:buNone/>
            </a:pPr>
            <a:r>
              <a:rPr lang="es-ES" dirty="0" smtClean="0"/>
              <a:t>“Hay </a:t>
            </a:r>
            <a:r>
              <a:rPr lang="es-ES" dirty="0"/>
              <a:t>dos estereotipos </a:t>
            </a:r>
            <a:r>
              <a:rPr lang="es-ES" dirty="0" smtClean="0"/>
              <a:t>que prevalecen: </a:t>
            </a:r>
            <a:r>
              <a:rPr lang="es-ES" b="1" dirty="0"/>
              <a:t>las niñas no son tan buenas como los niños</a:t>
            </a:r>
            <a:r>
              <a:rPr lang="es-ES" dirty="0"/>
              <a:t> en matemáticas, y el trabajo científico es más adecuado para niños y </a:t>
            </a:r>
            <a:r>
              <a:rPr lang="es-ES" dirty="0" smtClean="0"/>
              <a:t>hombres” (</a:t>
            </a:r>
            <a:r>
              <a:rPr lang="es-ES" dirty="0" err="1" smtClean="0"/>
              <a:t>pg</a:t>
            </a:r>
            <a:r>
              <a:rPr lang="es-ES" dirty="0" smtClean="0"/>
              <a:t> 39)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31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23528" y="620688"/>
            <a:ext cx="8229600" cy="63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 algn="ctr">
              <a:lnSpc>
                <a:spcPts val="4500"/>
              </a:lnSpc>
              <a:buNone/>
            </a:pPr>
            <a:r>
              <a:rPr lang="es-ES" sz="3200" dirty="0" err="1" smtClean="0"/>
              <a:t>Why</a:t>
            </a:r>
            <a:r>
              <a:rPr lang="es-ES" sz="3200" dirty="0" smtClean="0"/>
              <a:t> so </a:t>
            </a:r>
            <a:r>
              <a:rPr lang="es-ES" sz="3200" dirty="0" err="1" smtClean="0"/>
              <a:t>few</a:t>
            </a:r>
            <a:r>
              <a:rPr lang="es-ES" sz="3200" dirty="0" smtClean="0"/>
              <a:t>?</a:t>
            </a:r>
            <a:endParaRPr lang="es-ES" sz="3200" dirty="0"/>
          </a:p>
        </p:txBody>
      </p:sp>
      <p:sp>
        <p:nvSpPr>
          <p:cNvPr id="3" name="CuadroTexto 2"/>
          <p:cNvSpPr txBox="1"/>
          <p:nvPr/>
        </p:nvSpPr>
        <p:spPr>
          <a:xfrm>
            <a:off x="611560" y="6093296"/>
            <a:ext cx="8280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Fuente: AAUW (2010). </a:t>
            </a:r>
            <a:r>
              <a:rPr lang="es-ES" sz="1400" dirty="0" err="1" smtClean="0"/>
              <a:t>Why</a:t>
            </a:r>
            <a:r>
              <a:rPr lang="es-ES" sz="1400" dirty="0" smtClean="0"/>
              <a:t> so </a:t>
            </a:r>
            <a:r>
              <a:rPr lang="es-ES" sz="1400" dirty="0" err="1" smtClean="0"/>
              <a:t>few</a:t>
            </a:r>
            <a:r>
              <a:rPr lang="es-ES" sz="1400" dirty="0" smtClean="0"/>
              <a:t>?</a:t>
            </a:r>
            <a:r>
              <a:rPr lang="en-US" sz="1400" dirty="0"/>
              <a:t> </a:t>
            </a:r>
            <a:r>
              <a:rPr lang="en-US" sz="1400" dirty="0" smtClean="0"/>
              <a:t>Women </a:t>
            </a:r>
            <a:r>
              <a:rPr lang="en-US" sz="1400" dirty="0"/>
              <a:t>in Science, Technology, </a:t>
            </a:r>
            <a:r>
              <a:rPr lang="en-US" sz="1400" dirty="0" smtClean="0"/>
              <a:t>Engineering, and Mathematics</a:t>
            </a:r>
            <a:r>
              <a:rPr lang="es-ES" sz="1400" dirty="0" smtClean="0"/>
              <a:t>.</a:t>
            </a:r>
            <a:endParaRPr lang="es-ES" sz="1400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9152" y="2183740"/>
            <a:ext cx="8111244" cy="307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4500"/>
              </a:lnSpc>
              <a:buFont typeface="Arial" panose="020B0604020202020204" pitchFamily="34" charset="0"/>
              <a:buNone/>
            </a:pPr>
            <a:r>
              <a:rPr lang="es-ES" dirty="0" smtClean="0"/>
              <a:t>“Los chicos no eligen actividades relacionadas con la ciencia en mayor medida que las chicas porque sean mejores. Lo hacen porque </a:t>
            </a:r>
            <a:r>
              <a:rPr lang="es-ES" b="1" dirty="0" smtClean="0"/>
              <a:t>creen </a:t>
            </a:r>
            <a:r>
              <a:rPr lang="es-ES" dirty="0" smtClean="0"/>
              <a:t>que son mejores.” </a:t>
            </a:r>
          </a:p>
          <a:p>
            <a:pPr marL="0" indent="0" algn="ctr">
              <a:lnSpc>
                <a:spcPts val="4500"/>
              </a:lnSpc>
              <a:buFont typeface="Arial" panose="020B0604020202020204" pitchFamily="34" charset="0"/>
              <a:buNone/>
            </a:pPr>
            <a:r>
              <a:rPr lang="es-ES" dirty="0" smtClean="0"/>
              <a:t>Shelley </a:t>
            </a:r>
            <a:r>
              <a:rPr lang="es-ES" dirty="0" err="1" smtClean="0"/>
              <a:t>Correll</a:t>
            </a:r>
            <a:r>
              <a:rPr lang="es-ES" dirty="0" smtClean="0"/>
              <a:t>, Standard </a:t>
            </a:r>
            <a:r>
              <a:rPr lang="es-ES" dirty="0" err="1" smtClean="0"/>
              <a:t>University</a:t>
            </a:r>
            <a:r>
              <a:rPr lang="es-ES" dirty="0" smtClean="0"/>
              <a:t> Prof. (</a:t>
            </a:r>
            <a:r>
              <a:rPr lang="es-ES" dirty="0" err="1" smtClean="0"/>
              <a:t>pg</a:t>
            </a:r>
            <a:r>
              <a:rPr lang="es-ES" dirty="0" smtClean="0"/>
              <a:t> 61)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075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3 historias….</a:t>
            </a:r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755577" y="2090096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La importancia de la Ciencia y la Tecnología </a:t>
            </a:r>
          </a:p>
          <a:p>
            <a:pPr algn="ctr"/>
            <a:r>
              <a:rPr lang="es-ES" sz="2800" dirty="0"/>
              <a:t>h</a:t>
            </a:r>
            <a:r>
              <a:rPr lang="es-ES" sz="2800" dirty="0" smtClean="0"/>
              <a:t>oy</a:t>
            </a:r>
            <a:endParaRPr lang="en-GB" sz="2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2987824" y="4581128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S" dirty="0"/>
              <a:t>La brecha de género </a:t>
            </a:r>
          </a:p>
          <a:p>
            <a:r>
              <a:rPr lang="es-ES" dirty="0"/>
              <a:t>en Ciencia y </a:t>
            </a:r>
          </a:p>
          <a:p>
            <a:r>
              <a:rPr lang="es-ES" dirty="0"/>
              <a:t>Tecnología</a:t>
            </a:r>
            <a:endParaRPr lang="en-GB" dirty="0"/>
          </a:p>
        </p:txBody>
      </p:sp>
      <p:sp>
        <p:nvSpPr>
          <p:cNvPr id="6" name="CuadroTexto 5"/>
          <p:cNvSpPr txBox="1"/>
          <p:nvPr/>
        </p:nvSpPr>
        <p:spPr>
          <a:xfrm>
            <a:off x="4932040" y="1988840"/>
            <a:ext cx="3960439" cy="1384995"/>
          </a:xfrm>
          <a:prstGeom prst="rect">
            <a:avLst/>
          </a:prstGeom>
          <a:ln>
            <a:solidFill>
              <a:srgbClr val="4BB3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" b="1" dirty="0">
                <a:solidFill>
                  <a:srgbClr val="4BB3A7"/>
                </a:solidFill>
              </a:rPr>
              <a:t>Referentes femeninos </a:t>
            </a:r>
            <a:endParaRPr lang="es-ES" b="1" dirty="0" smtClean="0">
              <a:solidFill>
                <a:srgbClr val="4BB3A7"/>
              </a:solidFill>
            </a:endParaRPr>
          </a:p>
          <a:p>
            <a:r>
              <a:rPr lang="es-ES" b="1" dirty="0" smtClean="0">
                <a:solidFill>
                  <a:srgbClr val="4BB3A7"/>
                </a:solidFill>
              </a:rPr>
              <a:t>(pasado y presente)</a:t>
            </a:r>
            <a:endParaRPr lang="en-GB" b="1" dirty="0">
              <a:solidFill>
                <a:srgbClr val="4BB3A7"/>
              </a:solidFill>
            </a:endParaRPr>
          </a:p>
          <a:p>
            <a:r>
              <a:rPr lang="es-ES" b="1" dirty="0">
                <a:solidFill>
                  <a:srgbClr val="4BB3A7"/>
                </a:solidFill>
              </a:rPr>
              <a:t>q</a:t>
            </a:r>
            <a:r>
              <a:rPr lang="es-ES" b="1" dirty="0" smtClean="0">
                <a:solidFill>
                  <a:srgbClr val="4BB3A7"/>
                </a:solidFill>
              </a:rPr>
              <a:t>ue rompen estereotipos</a:t>
            </a:r>
            <a:endParaRPr lang="en-GB" b="1" dirty="0">
              <a:solidFill>
                <a:srgbClr val="4BB3A7"/>
              </a:solidFill>
            </a:endParaRPr>
          </a:p>
        </p:txBody>
      </p:sp>
      <p:cxnSp>
        <p:nvCxnSpPr>
          <p:cNvPr id="8" name="Conector recto de flecha 7"/>
          <p:cNvCxnSpPr>
            <a:stCxn id="4" idx="2"/>
            <a:endCxn id="5" idx="1"/>
          </p:cNvCxnSpPr>
          <p:nvPr/>
        </p:nvCxnSpPr>
        <p:spPr>
          <a:xfrm rot="16200000" flipH="1">
            <a:off x="1943960" y="4229762"/>
            <a:ext cx="1367648" cy="720079"/>
          </a:xfrm>
          <a:prstGeom prst="curvedConnector2">
            <a:avLst/>
          </a:prstGeom>
          <a:ln w="63500">
            <a:solidFill>
              <a:srgbClr val="00BCB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7"/>
          <p:cNvCxnSpPr>
            <a:stCxn id="5" idx="3"/>
            <a:endCxn id="6" idx="2"/>
          </p:cNvCxnSpPr>
          <p:nvPr/>
        </p:nvCxnSpPr>
        <p:spPr>
          <a:xfrm flipV="1">
            <a:off x="6156176" y="3373835"/>
            <a:ext cx="756084" cy="1899791"/>
          </a:xfrm>
          <a:prstGeom prst="curvedConnector2">
            <a:avLst/>
          </a:prstGeom>
          <a:ln w="63500">
            <a:solidFill>
              <a:srgbClr val="00BCB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07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Referentes</a:t>
            </a:r>
            <a:r>
              <a:rPr lang="en-GB" dirty="0" smtClean="0"/>
              <a:t> </a:t>
            </a:r>
            <a:r>
              <a:rPr lang="en-GB" dirty="0" err="1" smtClean="0"/>
              <a:t>femeninos</a:t>
            </a:r>
            <a:endParaRPr lang="en-GB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http://www.ciudadciencia.es/wp-content/uploads/2018/11/22-Pasado-co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11" y="1217692"/>
            <a:ext cx="3898983" cy="551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iudadciencia.es/wp-content/uploads/2018/11/23-Presente-co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57" y="1217692"/>
            <a:ext cx="3893583" cy="551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8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Referentes</a:t>
            </a:r>
            <a:r>
              <a:rPr lang="en-GB" dirty="0" smtClean="0"/>
              <a:t> </a:t>
            </a:r>
            <a:r>
              <a:rPr lang="en-GB" dirty="0" err="1" smtClean="0"/>
              <a:t>femeninos</a:t>
            </a:r>
            <a:r>
              <a:rPr lang="en-GB" dirty="0" smtClean="0"/>
              <a:t> de hoy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 smtClean="0"/>
              <a:t>Unas </a:t>
            </a:r>
            <a:r>
              <a:rPr lang="es-ES" dirty="0"/>
              <a:t>breves palabras sobre ti: nombre, país/ciudad de origen, lugar de trabajo y perfil de trabajo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</a:t>
            </a:r>
            <a:r>
              <a:rPr lang="es-ES" dirty="0"/>
              <a:t>Qué grado o licenciatura elegiste? ¿Por qué</a:t>
            </a:r>
            <a:r>
              <a:rPr lang="es-ES" dirty="0" smtClean="0"/>
              <a:t>?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 </a:t>
            </a:r>
            <a:r>
              <a:rPr lang="es-ES" dirty="0"/>
              <a:t>Como estudiante o durante tu carrera profesional, ¿has tenido alguna barrera o ventaja por ser mujer</a:t>
            </a:r>
            <a:r>
              <a:rPr lang="es-ES" dirty="0" smtClean="0"/>
              <a:t>?</a:t>
            </a:r>
            <a:endParaRPr lang="es-ES" dirty="0"/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¿</a:t>
            </a:r>
            <a:r>
              <a:rPr lang="es-ES" dirty="0"/>
              <a:t>Por qué te interesó ser científica, investigadora y/o programadora relacionada con la Ciencia de la Información Geográfica?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 smtClean="0"/>
              <a:t>Alguna </a:t>
            </a:r>
            <a:r>
              <a:rPr lang="es-ES" b="1" dirty="0">
                <a:solidFill>
                  <a:srgbClr val="4BB3A7"/>
                </a:solidFill>
              </a:rPr>
              <a:t>recomendación</a:t>
            </a:r>
            <a:r>
              <a:rPr lang="es-ES" dirty="0"/>
              <a:t> para los futuros y futuras estudiantes de STEM y </a:t>
            </a:r>
            <a:r>
              <a:rPr lang="es-ES" dirty="0" smtClean="0"/>
              <a:t>quizás </a:t>
            </a:r>
            <a:r>
              <a:rPr lang="es-ES" b="1" dirty="0">
                <a:solidFill>
                  <a:srgbClr val="4BB3A7"/>
                </a:solidFill>
              </a:rPr>
              <a:t>científicos y científicas que te estén escuchando en este </a:t>
            </a:r>
            <a:r>
              <a:rPr lang="es-ES" b="1" dirty="0" smtClean="0">
                <a:solidFill>
                  <a:srgbClr val="4BB3A7"/>
                </a:solidFill>
              </a:rPr>
              <a:t>momento</a:t>
            </a:r>
            <a:r>
              <a:rPr lang="es-ES" dirty="0" smtClean="0"/>
              <a:t>.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586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Referentes</a:t>
            </a:r>
            <a:r>
              <a:rPr lang="en-GB" dirty="0" smtClean="0"/>
              <a:t> </a:t>
            </a:r>
            <a:r>
              <a:rPr lang="en-GB" dirty="0" err="1" smtClean="0"/>
              <a:t>femeninos</a:t>
            </a:r>
            <a:r>
              <a:rPr lang="en-GB" dirty="0" smtClean="0"/>
              <a:t> de hoy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75856" y="2276872"/>
            <a:ext cx="2232248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err="1" smtClean="0">
                <a:solidFill>
                  <a:srgbClr val="4BB3A7"/>
                </a:solidFill>
              </a:rPr>
              <a:t>Agueda</a:t>
            </a:r>
            <a:r>
              <a:rPr lang="en-GB" sz="3600" b="1" dirty="0" smtClean="0">
                <a:solidFill>
                  <a:srgbClr val="4BB3A7"/>
                </a:solidFill>
              </a:rPr>
              <a:t>, Aida, </a:t>
            </a:r>
            <a:r>
              <a:rPr lang="en-GB" sz="3600" b="1" dirty="0" err="1" smtClean="0">
                <a:solidFill>
                  <a:srgbClr val="4BB3A7"/>
                </a:solidFill>
              </a:rPr>
              <a:t>Nourhan</a:t>
            </a:r>
            <a:r>
              <a:rPr lang="en-GB" sz="3600" b="1" dirty="0" smtClean="0">
                <a:solidFill>
                  <a:srgbClr val="4BB3A7"/>
                </a:solidFill>
              </a:rPr>
              <a:t>, Irene, Laura, </a:t>
            </a:r>
            <a:r>
              <a:rPr lang="en-GB" sz="3600" b="1" dirty="0" err="1" smtClean="0">
                <a:solidFill>
                  <a:srgbClr val="4BB3A7"/>
                </a:solidFill>
              </a:rPr>
              <a:t>Rusne</a:t>
            </a:r>
            <a:r>
              <a:rPr lang="en-GB" sz="3600" b="1" dirty="0" smtClean="0">
                <a:solidFill>
                  <a:srgbClr val="4BB3A7"/>
                </a:solidFill>
              </a:rPr>
              <a:t> y Mauri</a:t>
            </a: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699792" y="1417638"/>
            <a:ext cx="3744416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400" dirty="0" smtClean="0"/>
              <a:t>Mil </a:t>
            </a:r>
            <a:r>
              <a:rPr lang="en-GB" sz="4400" dirty="0" err="1" smtClean="0"/>
              <a:t>gracias</a:t>
            </a:r>
            <a:r>
              <a:rPr lang="en-GB" sz="4400" dirty="0" smtClean="0"/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24064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Tres historias….</a:t>
            </a:r>
            <a:endParaRPr lang="en-GB" dirty="0"/>
          </a:p>
        </p:txBody>
      </p:sp>
      <p:sp>
        <p:nvSpPr>
          <p:cNvPr id="4" name="CuadroTexto 3"/>
          <p:cNvSpPr txBox="1"/>
          <p:nvPr/>
        </p:nvSpPr>
        <p:spPr>
          <a:xfrm>
            <a:off x="755577" y="2090096"/>
            <a:ext cx="3024336" cy="1815882"/>
          </a:xfrm>
          <a:prstGeom prst="rect">
            <a:avLst/>
          </a:prstGeom>
          <a:ln>
            <a:solidFill>
              <a:srgbClr val="00BCB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BCB4"/>
                </a:solidFill>
                <a:latin typeface="+mj-lt"/>
                <a:ea typeface="+mj-ea"/>
                <a:cs typeface="+mj-cs"/>
              </a:rPr>
              <a:t>La importancia de la Ciencia y la Tecnología </a:t>
            </a:r>
          </a:p>
          <a:p>
            <a:pPr algn="ctr"/>
            <a:r>
              <a:rPr lang="es-ES" sz="2800" b="1" dirty="0">
                <a:solidFill>
                  <a:srgbClr val="00BCB4"/>
                </a:solidFill>
                <a:latin typeface="+mj-lt"/>
                <a:ea typeface="+mj-ea"/>
                <a:cs typeface="+mj-cs"/>
              </a:rPr>
              <a:t>hoy</a:t>
            </a:r>
            <a:endParaRPr lang="en-GB" sz="2800" b="1" dirty="0">
              <a:solidFill>
                <a:srgbClr val="00BCB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987824" y="4581128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La brecha de género </a:t>
            </a:r>
          </a:p>
          <a:p>
            <a:pPr algn="ctr"/>
            <a:r>
              <a:rPr lang="es-ES" sz="2800" dirty="0" smtClean="0"/>
              <a:t>en Ciencia y </a:t>
            </a:r>
          </a:p>
          <a:p>
            <a:pPr algn="ctr"/>
            <a:r>
              <a:rPr lang="es-ES" sz="2800" dirty="0" smtClean="0"/>
              <a:t>Tecnología</a:t>
            </a:r>
            <a:endParaRPr lang="en-GB" sz="2800" dirty="0"/>
          </a:p>
        </p:txBody>
      </p:sp>
      <p:cxnSp>
        <p:nvCxnSpPr>
          <p:cNvPr id="8" name="Conector recto de flecha 7"/>
          <p:cNvCxnSpPr>
            <a:stCxn id="4" idx="2"/>
            <a:endCxn id="5" idx="1"/>
          </p:cNvCxnSpPr>
          <p:nvPr/>
        </p:nvCxnSpPr>
        <p:spPr>
          <a:xfrm rot="16200000" flipH="1">
            <a:off x="1943960" y="4229762"/>
            <a:ext cx="1367648" cy="720079"/>
          </a:xfrm>
          <a:prstGeom prst="curvedConnector2">
            <a:avLst/>
          </a:prstGeom>
          <a:ln w="63500">
            <a:solidFill>
              <a:srgbClr val="00BCB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7"/>
          <p:cNvCxnSpPr>
            <a:stCxn id="5" idx="3"/>
            <a:endCxn id="9" idx="2"/>
          </p:cNvCxnSpPr>
          <p:nvPr/>
        </p:nvCxnSpPr>
        <p:spPr>
          <a:xfrm flipV="1">
            <a:off x="6156176" y="3373835"/>
            <a:ext cx="756084" cy="1899791"/>
          </a:xfrm>
          <a:prstGeom prst="curvedConnector2">
            <a:avLst/>
          </a:prstGeom>
          <a:ln w="63500">
            <a:solidFill>
              <a:srgbClr val="00BCB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4932040" y="1988840"/>
            <a:ext cx="39604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S" dirty="0"/>
              <a:t>Referentes femeninos </a:t>
            </a:r>
          </a:p>
          <a:p>
            <a:r>
              <a:rPr lang="es-ES" dirty="0" smtClean="0"/>
              <a:t>(pasado y presente)</a:t>
            </a:r>
            <a:endParaRPr lang="en-GB" dirty="0"/>
          </a:p>
          <a:p>
            <a:r>
              <a:rPr lang="es-ES" dirty="0" smtClean="0"/>
              <a:t>que rompen </a:t>
            </a:r>
            <a:r>
              <a:rPr lang="es-ES" dirty="0"/>
              <a:t>estereotipos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1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80365" cy="2411412"/>
          </a:xfrm>
        </p:spPr>
        <p:txBody>
          <a:bodyPr>
            <a:normAutofit fontScale="90000"/>
          </a:bodyPr>
          <a:lstStyle/>
          <a:p>
            <a:pPr algn="ctr"/>
            <a:r>
              <a:rPr lang="es-ES" cap="none" dirty="0" smtClean="0"/>
              <a:t/>
            </a:r>
            <a:br>
              <a:rPr lang="es-ES" cap="none" dirty="0" smtClean="0"/>
            </a:br>
            <a:r>
              <a:rPr lang="es-ES" cap="none" dirty="0" smtClean="0"/>
              <a:t>…nos cuentan que no valemos,</a:t>
            </a:r>
            <a:r>
              <a:rPr lang="es-ES" cap="none" dirty="0"/>
              <a:t/>
            </a:r>
            <a:br>
              <a:rPr lang="es-ES" cap="none" dirty="0"/>
            </a:br>
            <a:r>
              <a:rPr lang="es-ES" cap="none" dirty="0" smtClean="0"/>
              <a:t>que </a:t>
            </a:r>
            <a:r>
              <a:rPr lang="es-ES" cap="none" dirty="0"/>
              <a:t>la ciencia y la tecnología </a:t>
            </a:r>
            <a:br>
              <a:rPr lang="es-ES" cap="none" dirty="0"/>
            </a:br>
            <a:r>
              <a:rPr lang="es-ES" cap="none" dirty="0"/>
              <a:t>no es cosa de </a:t>
            </a:r>
            <a:r>
              <a:rPr lang="es-ES" cap="none" dirty="0" smtClean="0"/>
              <a:t>chicas</a:t>
            </a:r>
            <a:r>
              <a:rPr lang="es-ES" cap="non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306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55576" y="2708920"/>
            <a:ext cx="7780365" cy="2411412"/>
          </a:xfrm>
        </p:spPr>
        <p:txBody>
          <a:bodyPr>
            <a:normAutofit fontScale="90000"/>
          </a:bodyPr>
          <a:lstStyle/>
          <a:p>
            <a:pPr algn="ctr"/>
            <a:r>
              <a:rPr lang="es-ES" cap="none" dirty="0" smtClean="0"/>
              <a:t/>
            </a:r>
            <a:br>
              <a:rPr lang="es-ES" cap="none" dirty="0" smtClean="0"/>
            </a:br>
            <a:r>
              <a:rPr lang="es-ES" cap="none" dirty="0" smtClean="0"/>
              <a:t>…nos cuentan que no </a:t>
            </a:r>
            <a:r>
              <a:rPr lang="es-ES" cap="none" dirty="0"/>
              <a:t>valemos,</a:t>
            </a:r>
            <a:br>
              <a:rPr lang="es-ES" cap="none" dirty="0"/>
            </a:br>
            <a:r>
              <a:rPr lang="es-ES" cap="none" dirty="0"/>
              <a:t>…que la ciencia y la tecnología </a:t>
            </a:r>
            <a:br>
              <a:rPr lang="es-ES" cap="none" dirty="0"/>
            </a:br>
            <a:r>
              <a:rPr lang="es-ES" cap="none" dirty="0"/>
              <a:t>no es cosa de chicas</a:t>
            </a:r>
            <a:r>
              <a:rPr lang="es-ES" cap="none" dirty="0" smtClean="0"/>
              <a:t>,</a:t>
            </a:r>
            <a:endParaRPr lang="es-ES" cap="none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4824"/>
            <a:ext cx="7076417" cy="439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3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1772816"/>
            <a:ext cx="7924381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es-ES" cap="none" dirty="0" smtClean="0"/>
              <a:t/>
            </a:r>
            <a:br>
              <a:rPr lang="es-ES" cap="none" dirty="0" smtClean="0"/>
            </a:br>
            <a:r>
              <a:rPr lang="es-ES" sz="4400" b="0" cap="none" dirty="0" smtClean="0"/>
              <a:t>Chicas:</a:t>
            </a:r>
            <a:r>
              <a:rPr lang="es-ES" sz="4400" cap="none" dirty="0" smtClean="0"/>
              <a:t/>
            </a:r>
            <a:br>
              <a:rPr lang="es-ES" sz="4400" cap="none" dirty="0" smtClean="0"/>
            </a:br>
            <a:r>
              <a:rPr lang="es-ES" sz="4400" cap="none" dirty="0" smtClean="0"/>
              <a:t>Atreveros a romper estereotipos</a:t>
            </a:r>
            <a:br>
              <a:rPr lang="es-ES" sz="4400" cap="none" dirty="0" smtClean="0"/>
            </a:br>
            <a:endParaRPr lang="es-ES" sz="4400" cap="none" dirty="0"/>
          </a:p>
        </p:txBody>
      </p:sp>
      <p:sp>
        <p:nvSpPr>
          <p:cNvPr id="3" name="3 Título"/>
          <p:cNvSpPr txBox="1">
            <a:spLocks/>
          </p:cNvSpPr>
          <p:nvPr/>
        </p:nvSpPr>
        <p:spPr>
          <a:xfrm>
            <a:off x="611560" y="3573016"/>
            <a:ext cx="7780365" cy="24114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rgbClr val="00BCB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cap="none" dirty="0" smtClean="0"/>
              <a:t/>
            </a:r>
            <a:br>
              <a:rPr lang="es-ES" cap="none" dirty="0" smtClean="0"/>
            </a:br>
            <a:r>
              <a:rPr lang="es-ES" sz="4100" b="0" cap="none" dirty="0" smtClean="0"/>
              <a:t>Chicos:</a:t>
            </a:r>
          </a:p>
          <a:p>
            <a:pPr algn="ctr"/>
            <a:r>
              <a:rPr lang="es-ES" sz="4100" b="0" cap="none" dirty="0" smtClean="0"/>
              <a:t> </a:t>
            </a:r>
            <a:r>
              <a:rPr lang="es-ES" sz="4100" cap="none" dirty="0" smtClean="0"/>
              <a:t>Ayudad a que se rompan</a:t>
            </a:r>
            <a:endParaRPr lang="es-ES" sz="4100" cap="none" dirty="0"/>
          </a:p>
        </p:txBody>
      </p:sp>
    </p:spTree>
    <p:extLst>
      <p:ext uri="{BB962C8B-B14F-4D97-AF65-F5344CB8AC3E}">
        <p14:creationId xmlns:p14="http://schemas.microsoft.com/office/powerpoint/2010/main" val="3800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https://11defebrero.files.wordpress.com/2017/11/cartel-286k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"/>
          <a:stretch>
            <a:fillRect/>
          </a:stretch>
        </p:blipFill>
        <p:spPr bwMode="auto">
          <a:xfrm>
            <a:off x="0" y="-99392"/>
            <a:ext cx="8902910" cy="634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4 CuadroTexto"/>
          <p:cNvSpPr txBox="1"/>
          <p:nvPr/>
        </p:nvSpPr>
        <p:spPr>
          <a:xfrm>
            <a:off x="785786" y="2857496"/>
            <a:ext cx="7500990" cy="769441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 smtClean="0"/>
              <a:t>¡Muchas gracias!</a:t>
            </a:r>
            <a:endParaRPr lang="es-ES" sz="4400" b="1" dirty="0"/>
          </a:p>
        </p:txBody>
      </p:sp>
    </p:spTree>
    <p:extLst>
      <p:ext uri="{BB962C8B-B14F-4D97-AF65-F5344CB8AC3E}">
        <p14:creationId xmlns:p14="http://schemas.microsoft.com/office/powerpoint/2010/main" val="52293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hacemos?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353" y="1196752"/>
            <a:ext cx="9884706" cy="3168352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27584" y="4581128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BCB4"/>
                </a:solidFill>
                <a:latin typeface="+mj-lt"/>
                <a:ea typeface="+mj-ea"/>
                <a:cs typeface="+mj-cs"/>
              </a:rPr>
              <a:t>Ciencia e investigación </a:t>
            </a:r>
            <a:r>
              <a:rPr lang="es-ES" sz="2800" dirty="0" smtClean="0"/>
              <a:t>= </a:t>
            </a:r>
            <a:r>
              <a:rPr lang="es-ES" sz="2800" b="1" dirty="0">
                <a:solidFill>
                  <a:srgbClr val="00BCB4"/>
                </a:solidFill>
                <a:latin typeface="+mj-lt"/>
                <a:ea typeface="+mj-ea"/>
                <a:cs typeface="+mj-cs"/>
              </a:rPr>
              <a:t>colaborar </a:t>
            </a:r>
            <a:endParaRPr lang="es-ES" sz="2800" b="1" dirty="0" smtClean="0">
              <a:solidFill>
                <a:srgbClr val="00BCB4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s-ES" sz="2800" dirty="0" smtClean="0"/>
              <a:t>con científicos y científicas de otras disciplinas </a:t>
            </a:r>
            <a:r>
              <a:rPr lang="es-ES" sz="2800" b="1" dirty="0">
                <a:solidFill>
                  <a:srgbClr val="00BCB4"/>
                </a:solidFill>
                <a:latin typeface="+mj-lt"/>
                <a:ea typeface="+mj-ea"/>
                <a:cs typeface="+mj-cs"/>
              </a:rPr>
              <a:t>para encontrar soluciones a problemas </a:t>
            </a:r>
            <a:endParaRPr lang="es-ES" sz="2800" b="1" dirty="0" smtClean="0">
              <a:solidFill>
                <a:srgbClr val="00BCB4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es-ES" sz="2800" dirty="0" smtClean="0"/>
              <a:t>de nuestra sociedad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5262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Un problema que nos afecta a todos</a:t>
            </a:r>
            <a:endParaRPr lang="en-GB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1tn de </a:t>
            </a:r>
            <a:r>
              <a:rPr lang="en-GB" dirty="0" err="1" smtClean="0"/>
              <a:t>plástico</a:t>
            </a:r>
            <a:r>
              <a:rPr lang="en-GB" dirty="0" smtClean="0"/>
              <a:t> </a:t>
            </a:r>
            <a:r>
              <a:rPr lang="en-GB" dirty="0" err="1" smtClean="0"/>
              <a:t>por</a:t>
            </a:r>
            <a:r>
              <a:rPr lang="en-GB" dirty="0" smtClean="0"/>
              <a:t> persona</a:t>
            </a:r>
            <a:endParaRPr lang="en-GB" dirty="0"/>
          </a:p>
        </p:txBody>
      </p:sp>
      <p:pic>
        <p:nvPicPr>
          <p:cNvPr id="7" name="Imagen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88166"/>
            <a:ext cx="7992888" cy="56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7289687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3" y="764704"/>
            <a:ext cx="8865934" cy="600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0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4808</TotalTime>
  <Words>1819</Words>
  <Application>Microsoft Office PowerPoint</Application>
  <PresentationFormat>Presentación en pantalla (4:3)</PresentationFormat>
  <Paragraphs>264</Paragraphs>
  <Slides>43</Slides>
  <Notes>43</Notes>
  <HiddenSlides>4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7" baseType="lpstr">
      <vt:lpstr>Arial</vt:lpstr>
      <vt:lpstr>Calibri</vt:lpstr>
      <vt:lpstr>MV Boli</vt:lpstr>
      <vt:lpstr>Tema de Office</vt:lpstr>
      <vt:lpstr>Presentación de PowerPoint</vt:lpstr>
      <vt:lpstr>¿Atrévete a romper estereotipos!</vt:lpstr>
      <vt:lpstr>Tres historias….</vt:lpstr>
      <vt:lpstr>Tres historias….</vt:lpstr>
      <vt:lpstr>¿Qué hacemos?</vt:lpstr>
      <vt:lpstr>Un problema que nos afecta a todos</vt:lpstr>
      <vt:lpstr>1tn de plástico por persona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importancia de la Ciencia y la Tecnología </vt:lpstr>
      <vt:lpstr>La importancia de la Ciencia y la Tecnología </vt:lpstr>
      <vt:lpstr> PERO…</vt:lpstr>
      <vt:lpstr> …nos cuentan (nos creemos) que no valemos,….</vt:lpstr>
      <vt:lpstr> …que la ciencia y la tecnología  no es cosa de chicas,….</vt:lpstr>
      <vt:lpstr> y que por eso somos pocas….</vt:lpstr>
      <vt:lpstr>3 historias….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y los salarios en IT &amp; Telecom…</vt:lpstr>
      <vt:lpstr>Presentación de PowerPoint</vt:lpstr>
      <vt:lpstr>y quien no juega, no le toca la lotería</vt:lpstr>
      <vt:lpstr>Y lo que dicen los expertos…</vt:lpstr>
      <vt:lpstr>Presentación de PowerPoint</vt:lpstr>
      <vt:lpstr>Presentación de PowerPoint</vt:lpstr>
      <vt:lpstr>Presentación de PowerPoint</vt:lpstr>
      <vt:lpstr>Presentación de PowerPoint</vt:lpstr>
      <vt:lpstr>3 historias….</vt:lpstr>
      <vt:lpstr>Referentes femeninos</vt:lpstr>
      <vt:lpstr>Referentes femeninos de hoy</vt:lpstr>
      <vt:lpstr>Referentes femeninos de hoy</vt:lpstr>
      <vt:lpstr> …nos cuentan que no valemos, que la ciencia y la tecnología  no es cosa de chicas.</vt:lpstr>
      <vt:lpstr> …nos cuentan que no valemos, …que la ciencia y la tecnología  no es cosa de chicas,</vt:lpstr>
      <vt:lpstr> Chicas: Atreveros a romper estereotipos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 Pasadas del Amo</dc:creator>
  <cp:lastModifiedBy>Tefi</cp:lastModifiedBy>
  <cp:revision>255</cp:revision>
  <cp:lastPrinted>2018-02-02T11:21:15Z</cp:lastPrinted>
  <dcterms:created xsi:type="dcterms:W3CDTF">2017-11-28T12:52:04Z</dcterms:created>
  <dcterms:modified xsi:type="dcterms:W3CDTF">2019-02-21T08:48:58Z</dcterms:modified>
</cp:coreProperties>
</file>